
<file path=[Content_Types].xml><?xml version="1.0" encoding="utf-8"?>
<Types xmlns="http://schemas.openxmlformats.org/package/2006/content-types">
  <Override PartName="/customXml/itemProps3.xml" ContentType="application/vnd.openxmlformats-officedocument.customXmlProperties+xml"/>
  <Override PartName="/ppt/slides/slide6.xml" ContentType="application/vnd.openxmlformats-officedocument.presentationml.slide+xml"/>
  <Override PartName="/ppt/slideLayouts/slideLayout8.xml" ContentType="application/vnd.openxmlformats-officedocument.presentationml.slideLayout+xml"/>
  <Override PartName="/ppt/notesSlides/notesSlide2.xml" ContentType="application/vnd.openxmlformats-officedocument.presentationml.notesSlide+xml"/>
  <Override PartName="/customXml/itemProps1.xml" ContentType="application/vnd.openxmlformats-officedocument.customXmlProperties+xml"/>
  <Override PartName="/ppt/slideMasters/slideMaster1.xml" ContentType="application/vnd.openxmlformats-officedocument.presentationml.slideMaster+xml"/>
  <Override PartName="/ppt/slides/slide4.xml" ContentType="application/vnd.openxmlformats-officedocument.presentationml.slide+xml"/>
  <Override PartName="/ppt/slideLayouts/slideLayout4.xml" ContentType="application/vnd.openxmlformats-officedocument.presentationml.slideLayout+xml"/>
  <Override PartName="/ppt/slideLayouts/slideLayout6.xml" ContentType="application/vnd.openxmlformats-officedocument.presentationml.slideLayout+xml"/>
  <Override PartName="/ppt/theme/theme3.xml" ContentType="application/vnd.openxmlformats-officedocument.theme+xml"/>
  <Override PartName="/ppt/slides/slide1.xml" ContentType="application/vnd.openxmlformats-officedocument.presentationml.slide+xml"/>
  <Override PartName="/ppt/slides/slide2.xml" ContentType="application/vnd.openxmlformats-officedocument.presentationml.slide+xml"/>
  <Override PartName="/ppt/theme/theme1.xml" ContentType="application/vnd.openxmlformats-officedocument.theme+xml"/>
  <Default Extension="jpeg" ContentType="image/jpeg"/>
  <Override PartName="/ppt/slideLayouts/slideLayout2.xml" ContentType="application/vnd.openxmlformats-officedocument.presentationml.slideLayout+xml"/>
  <Override PartName="/ppt/slideLayouts/slideLayout3.xml" ContentType="application/vnd.openxmlformats-officedocument.presentationml.slideLayout+xml"/>
  <Default Extension="emf" ContentType="image/x-emf"/>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s/slide13.xml" ContentType="application/vnd.openxmlformats-officedocument.presentationml.slide+xml"/>
  <Override PartName="/ppt/slides/slide14.xml" ContentType="application/vnd.openxmlformats-officedocument.presentationml.slide+xml"/>
  <Override PartName="/ppt/notesMasters/notesMaster1.xml" ContentType="application/vnd.openxmlformats-officedocument.presentationml.notesMaster+xml"/>
  <Override PartName="/ppt/slideLayouts/slideLayout1.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Default Extension="docx" ContentType="application/vnd.openxmlformats-officedocument.wordprocessingml.document"/>
  <Override PartName="/docProps/app.xml" ContentType="application/vnd.openxmlformats-officedocument.extended-properties+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tableStyles.xml" ContentType="application/vnd.openxmlformats-officedocument.presentationml.tableStyles+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docProps/custom.xml" ContentType="application/vnd.openxmlformats-officedocument.custom-properties+xml"/>
  <Override PartName="/ppt/slideLayouts/slideLayout10.xml" ContentType="application/vnd.openxmlformats-officedocument.presentationml.slideLayout+xml"/>
  <Default Extension="vml" ContentType="application/vnd.openxmlformats-officedocument.vmlDrawing"/>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handoutMasters/handoutMaster1.xml" ContentType="application/vnd.openxmlformats-officedocument.presentationml.handoutMaster+xml"/>
  <Override PartName="/ppt/viewProps.xml" ContentType="application/vnd.openxmlformats-officedocument.presentationml.viewProps+xml"/>
  <Override PartName="/ppt/slideLayouts/slideLayout9.xml" ContentType="application/vnd.openxmlformats-officedocument.presentationml.slideLayout+xml"/>
  <Override PartName="/docProps/core.xml" ContentType="application/vnd.openxmlformats-package.core-properties+xml"/>
  <Override PartName="/customXml/itemProps2.xml" ContentType="application/vnd.openxmlformats-officedocument.customXmlProperties+xml"/>
  <Override PartName="/ppt/slideMasters/slideMaster2.xml" ContentType="application/vnd.openxmlformats-officedocument.presentationml.slideMaster+xml"/>
  <Override PartName="/ppt/slides/slide5.xml" ContentType="application/vnd.openxmlformats-officedocument.presentationml.slide+xml"/>
  <Override PartName="/ppt/slideLayouts/slideLayout7.xml" ContentType="application/vnd.openxmlformats-officedocument.presentationml.slideLayout+xml"/>
  <Default Extension="png" ContentType="image/png"/>
  <Override PartName="/ppt/theme/theme4.xml" ContentType="application/vnd.openxmlformats-officedocument.theme+xml"/>
  <Override PartName="/ppt/notesSlides/notesSlide1.xml" ContentType="application/vnd.openxmlformats-officedocument.presentationml.notesSlide+xml"/>
  <Override PartName="/ppt/slides/slide3.xml" ContentType="application/vnd.openxmlformats-officedocument.presentationml.slide+xml"/>
  <Override PartName="/ppt/presProps.xml" ContentType="application/vnd.openxmlformats-officedocument.presentationml.presProps+xml"/>
  <Override PartName="/ppt/slideLayouts/slideLayout5.xml" ContentType="application/vnd.openxmlformats-officedocument.presentationml.slideLayout+xml"/>
  <Override PartName="/ppt/theme/theme2.xml" ContentType="application/vnd.openxmlformats-officedocument.theme+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4"/>
    <p:sldMasterId id="2147483674" r:id="rId5"/>
  </p:sldMasterIdLst>
  <p:notesMasterIdLst>
    <p:notesMasterId r:id="rId20"/>
  </p:notesMasterIdLst>
  <p:handoutMasterIdLst>
    <p:handoutMasterId r:id="rId21"/>
  </p:handoutMasterIdLst>
  <p:sldIdLst>
    <p:sldId id="256" r:id="rId6"/>
    <p:sldId id="285" r:id="rId7"/>
    <p:sldId id="284" r:id="rId8"/>
    <p:sldId id="277" r:id="rId9"/>
    <p:sldId id="287" r:id="rId10"/>
    <p:sldId id="286" r:id="rId11"/>
    <p:sldId id="278" r:id="rId12"/>
    <p:sldId id="279" r:id="rId13"/>
    <p:sldId id="280" r:id="rId14"/>
    <p:sldId id="281" r:id="rId15"/>
    <p:sldId id="282" r:id="rId16"/>
    <p:sldId id="288" r:id="rId17"/>
    <p:sldId id="283" r:id="rId18"/>
    <p:sldId id="276" r:id="rId19"/>
  </p:sldIdLst>
  <p:sldSz cx="9144000" cy="6858000" type="screen4x3"/>
  <p:notesSz cx="6797675" cy="9928225"/>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xmlns="">
        <p15:guide id="1" orient="horz" pos="2160">
          <p15:clr>
            <a:srgbClr val="A4A3A4"/>
          </p15:clr>
        </p15:guide>
        <p15:guide id="2" pos="2880">
          <p15:clr>
            <a:srgbClr val="A4A3A4"/>
          </p15:clr>
        </p15:guide>
      </p15:sldGuideLst>
    </p:ext>
    <p:ext uri="{2D200454-40CA-4A62-9FC3-DE9A4176ACB9}">
      <p15:notesGuideLst xmlns:p15="http://schemas.microsoft.com/office/powerpoint/2012/main" xmlns="">
        <p15:guide id="1" orient="horz" pos="3127">
          <p15:clr>
            <a:srgbClr val="A4A3A4"/>
          </p15:clr>
        </p15:guide>
        <p15:guide id="2" pos="2141">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xmlns="">
          <a:srgbClr val="FF0000"/>
        </p14:laserClr>
      </p:ext>
      <p:ext uri="{2FDB2607-1784-4EEB-B798-7EB5836EED8A}">
        <p14:showMediaCtrls xmlns:p14="http://schemas.microsoft.com/office/powerpoint/2010/main" xmlns="" val="1"/>
      </p:ext>
    </p:extLst>
  </p:showPr>
  <p:clrMru>
    <a:srgbClr val="156635"/>
    <a:srgbClr val="762123"/>
    <a:srgbClr val="EC821C"/>
    <a:srgbClr val="CBF5DC"/>
    <a:srgbClr val="93E9B6"/>
    <a:srgbClr val="F6C798"/>
    <a:srgbClr val="E49C9E"/>
    <a:srgbClr val="156834"/>
    <a:srgbClr val="DA787A"/>
    <a:srgbClr val="156734"/>
  </p:clrMru>
  <p:extLst>
    <p:ext uri="{E76CE94A-603C-4142-B9EB-6D1370010A27}">
      <p14:discardImageEditData xmlns:p14="http://schemas.microsoft.com/office/powerpoint/2010/main" xmlns="" val="0"/>
    </p:ext>
    <p:ext uri="{D31A062A-798A-4329-ABDD-BBA856620510}">
      <p14:defaultImageDpi xmlns:p14="http://schemas.microsoft.com/office/powerpoint/2010/main" xmlns="" val="220"/>
    </p:ext>
    <p:ext uri="{FD5EFAAD-0ECE-453E-9831-46B23BE46B34}">
      <p15:chartTrackingRefBased xmlns:p15="http://schemas.microsoft.com/office/powerpoint/2012/main" xmlns=""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1E171933-4619-4E11-9A3F-F7608DF75F80}" styleName="Medium Style 1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a:noFill/>
            </a:ln>
          </a:insideV>
        </a:tcBdr>
        <a:fill>
          <a:solidFill>
            <a:schemeClr val="lt1"/>
          </a:solidFill>
        </a:fill>
      </a:tcStyle>
    </a:wholeTbl>
    <a:band1H>
      <a:tcStyle>
        <a:tcBdr/>
        <a:fill>
          <a:solidFill>
            <a:schemeClr val="accent4">
              <a:tint val="20000"/>
            </a:schemeClr>
          </a:solidFill>
        </a:fill>
      </a:tcStyle>
    </a:band1H>
    <a:band1V>
      <a:tcStyle>
        <a:tcBdr/>
        <a:fill>
          <a:solidFill>
            <a:schemeClr val="accent4">
              <a:tint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solidFill>
            <a:schemeClr val="lt1"/>
          </a:solidFill>
        </a:fill>
      </a:tcStyle>
    </a:lastRow>
    <a:firstRow>
      <a:tcTxStyle b="on">
        <a:fontRef idx="minor">
          <a:scrgbClr r="0" g="0" b="0"/>
        </a:fontRef>
        <a:schemeClr val="lt1"/>
      </a:tcTxStyle>
      <a:tcStyle>
        <a:tcBdr/>
        <a:fill>
          <a:solidFill>
            <a:schemeClr val="accent4"/>
          </a:solidFill>
        </a:fill>
      </a:tcStyle>
    </a:firstRow>
  </a:tblStyle>
  <a:tblStyle styleId="{EB9631B5-78F2-41C9-869B-9F39066F8104}" styleName="Medium Style 3 - Accent 4">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4"/>
          </a:solidFill>
        </a:fill>
      </a:tcStyle>
    </a:lastCol>
    <a:firstCol>
      <a:tcTxStyle b="on">
        <a:fontRef idx="minor">
          <a:scrgbClr r="0" g="0" b="0"/>
        </a:fontRef>
        <a:schemeClr val="lt1"/>
      </a:tcTxStyle>
      <a:tcStyle>
        <a:tcBdr/>
        <a:fill>
          <a:solidFill>
            <a:schemeClr val="accent4"/>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4"/>
          </a:solidFill>
        </a:fill>
      </a:tcStyle>
    </a:firstRow>
  </a:tblStyle>
  <a:tblStyle styleId="{775DCB02-9BB8-47FD-8907-85C794F793BA}" styleName="Themed Style 1 - Accent 4">
    <a:tblBg>
      <a:fillRef idx="2">
        <a:schemeClr val="accent4"/>
      </a:fillRef>
      <a:effectRef idx="1">
        <a:schemeClr val="accent4"/>
      </a:effectRef>
    </a:tblBg>
    <a:wholeTbl>
      <a:tcTxStyle>
        <a:fontRef idx="minor">
          <a:scrgbClr r="0" g="0" b="0"/>
        </a:fontRef>
        <a:schemeClr val="dk1"/>
      </a:tcTxStyle>
      <a:tcStyle>
        <a:tcBdr>
          <a:left>
            <a:lnRef idx="1">
              <a:schemeClr val="accent4"/>
            </a:lnRef>
          </a:left>
          <a:right>
            <a:lnRef idx="1">
              <a:schemeClr val="accent4"/>
            </a:lnRef>
          </a:right>
          <a:top>
            <a:lnRef idx="1">
              <a:schemeClr val="accent4"/>
            </a:lnRef>
          </a:top>
          <a:bottom>
            <a:lnRef idx="1">
              <a:schemeClr val="accent4"/>
            </a:lnRef>
          </a:bottom>
          <a:insideH>
            <a:lnRef idx="1">
              <a:schemeClr val="accent4"/>
            </a:lnRef>
          </a:insideH>
          <a:insideV>
            <a:lnRef idx="1">
              <a:schemeClr val="accent4"/>
            </a:lnRef>
          </a:insideV>
        </a:tcBdr>
        <a:fill>
          <a:noFill/>
        </a:fill>
      </a:tcStyle>
    </a:wholeTbl>
    <a:band1H>
      <a:tcStyle>
        <a:tcBdr/>
        <a:fill>
          <a:solidFill>
            <a:schemeClr val="accent4">
              <a:alpha val="40000"/>
            </a:schemeClr>
          </a:solidFill>
        </a:fill>
      </a:tcStyle>
    </a:band1H>
    <a:band2H>
      <a:tcStyle>
        <a:tcBdr/>
      </a:tcStyle>
    </a:band2H>
    <a:band1V>
      <a:tcStyle>
        <a:tcBdr>
          <a:top>
            <a:lnRef idx="1">
              <a:schemeClr val="accent4"/>
            </a:lnRef>
          </a:top>
          <a:bottom>
            <a:lnRef idx="1">
              <a:schemeClr val="accent4"/>
            </a:lnRef>
          </a:bottom>
        </a:tcBdr>
        <a:fill>
          <a:solidFill>
            <a:schemeClr val="accent4">
              <a:alpha val="40000"/>
            </a:schemeClr>
          </a:solidFill>
        </a:fill>
      </a:tcStyle>
    </a:band1V>
    <a:band2V>
      <a:tcStyle>
        <a:tcBdr/>
      </a:tcStyle>
    </a:band2V>
    <a:lastCol>
      <a:tcTxStyle b="on"/>
      <a:tcStyle>
        <a:tcBdr>
          <a:left>
            <a:lnRef idx="2">
              <a:schemeClr val="accent4"/>
            </a:lnRef>
          </a:left>
          <a:right>
            <a:lnRef idx="1">
              <a:schemeClr val="accent4"/>
            </a:lnRef>
          </a:right>
          <a:top>
            <a:lnRef idx="1">
              <a:schemeClr val="accent4"/>
            </a:lnRef>
          </a:top>
          <a:bottom>
            <a:lnRef idx="1">
              <a:schemeClr val="accent4"/>
            </a:lnRef>
          </a:bottom>
          <a:insideH>
            <a:lnRef idx="1">
              <a:schemeClr val="accent4"/>
            </a:lnRef>
          </a:insideH>
          <a:insideV>
            <a:ln>
              <a:noFill/>
            </a:ln>
          </a:insideV>
        </a:tcBdr>
      </a:tcStyle>
    </a:lastCol>
    <a:firstCol>
      <a:tcTxStyle b="on"/>
      <a:tcStyle>
        <a:tcBdr>
          <a:left>
            <a:lnRef idx="1">
              <a:schemeClr val="accent4"/>
            </a:lnRef>
          </a:left>
          <a:right>
            <a:lnRef idx="2">
              <a:schemeClr val="accent4"/>
            </a:lnRef>
          </a:right>
          <a:top>
            <a:lnRef idx="1">
              <a:schemeClr val="accent4"/>
            </a:lnRef>
          </a:top>
          <a:bottom>
            <a:lnRef idx="1">
              <a:schemeClr val="accent4"/>
            </a:lnRef>
          </a:bottom>
          <a:insideH>
            <a:lnRef idx="1">
              <a:schemeClr val="accent4"/>
            </a:lnRef>
          </a:insideH>
          <a:insideV>
            <a:ln>
              <a:noFill/>
            </a:ln>
          </a:insideV>
        </a:tcBdr>
      </a:tcStyle>
    </a:firstCol>
    <a:lastRow>
      <a:tcTxStyle b="on"/>
      <a:tcStyle>
        <a:tcBdr>
          <a:left>
            <a:lnRef idx="1">
              <a:schemeClr val="accent4"/>
            </a:lnRef>
          </a:left>
          <a:right>
            <a:lnRef idx="1">
              <a:schemeClr val="accent4"/>
            </a:lnRef>
          </a:right>
          <a:top>
            <a:lnRef idx="2">
              <a:schemeClr val="accent4"/>
            </a:lnRef>
          </a:top>
          <a:bottom>
            <a:lnRef idx="2">
              <a:schemeClr val="accent4"/>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4"/>
            </a:lnRef>
          </a:left>
          <a:right>
            <a:lnRef idx="1">
              <a:schemeClr val="accent4"/>
            </a:lnRef>
          </a:right>
          <a:top>
            <a:lnRef idx="1">
              <a:schemeClr val="accent4"/>
            </a:lnRef>
          </a:top>
          <a:bottom>
            <a:lnRef idx="2">
              <a:schemeClr val="lt1"/>
            </a:lnRef>
          </a:bottom>
          <a:insideH>
            <a:ln>
              <a:noFill/>
            </a:ln>
          </a:insideH>
          <a:insideV>
            <a:ln>
              <a:noFill/>
            </a:ln>
          </a:insideV>
        </a:tcBdr>
        <a:fill>
          <a:solidFill>
            <a:schemeClr val="accent4"/>
          </a:solid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18603FDC-E32A-4AB5-989C-0864C3EAD2B8}" styleName="Themed Style 2 - Accent 2">
    <a:tblBg>
      <a:fillRef idx="3">
        <a:schemeClr val="accent2"/>
      </a:fillRef>
      <a:effectRef idx="3">
        <a:schemeClr val="accent2"/>
      </a:effectRef>
    </a:tblBg>
    <a:wholeTbl>
      <a:tcTxStyle>
        <a:fontRef idx="minor">
          <a:scrgbClr r="0" g="0" b="0"/>
        </a:fontRef>
        <a:schemeClr val="lt1"/>
      </a:tcTxStyle>
      <a:tcStyle>
        <a:tcBdr>
          <a:left>
            <a:lnRef idx="1">
              <a:schemeClr val="accent2">
                <a:tint val="50000"/>
              </a:schemeClr>
            </a:lnRef>
          </a:left>
          <a:right>
            <a:lnRef idx="1">
              <a:schemeClr val="accent2">
                <a:tint val="50000"/>
              </a:schemeClr>
            </a:lnRef>
          </a:right>
          <a:top>
            <a:lnRef idx="1">
              <a:schemeClr val="accent2">
                <a:tint val="50000"/>
              </a:schemeClr>
            </a:lnRef>
          </a:top>
          <a:bottom>
            <a:lnRef idx="1">
              <a:schemeClr val="accent2">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showOutlineIcons="0" horzBarState="maximized">
    <p:restoredLeft sz="15000" autoAdjust="0"/>
    <p:restoredTop sz="93381" autoAdjust="0"/>
  </p:normalViewPr>
  <p:slideViewPr>
    <p:cSldViewPr>
      <p:cViewPr varScale="1">
        <p:scale>
          <a:sx n="73" d="100"/>
          <a:sy n="73" d="100"/>
        </p:scale>
        <p:origin x="-1308" y="-96"/>
      </p:cViewPr>
      <p:guideLst>
        <p:guide orient="horz" pos="2160"/>
        <p:guide pos="2880"/>
      </p:guideLst>
    </p:cSldViewPr>
  </p:slideViewPr>
  <p:outlineViewPr>
    <p:cViewPr>
      <p:scale>
        <a:sx n="33" d="100"/>
        <a:sy n="33" d="100"/>
      </p:scale>
      <p:origin x="0" y="0"/>
    </p:cViewPr>
  </p:outlineViewPr>
  <p:notesTextViewPr>
    <p:cViewPr>
      <p:scale>
        <a:sx n="1" d="1"/>
        <a:sy n="1" d="1"/>
      </p:scale>
      <p:origin x="0" y="0"/>
    </p:cViewPr>
  </p:notesTextViewPr>
  <p:sorterViewPr>
    <p:cViewPr>
      <p:scale>
        <a:sx n="100" d="100"/>
        <a:sy n="100" d="100"/>
      </p:scale>
      <p:origin x="0" y="0"/>
    </p:cViewPr>
  </p:sorterViewPr>
  <p:notesViewPr>
    <p:cSldViewPr>
      <p:cViewPr varScale="1">
        <p:scale>
          <a:sx n="61" d="100"/>
          <a:sy n="61" d="100"/>
        </p:scale>
        <p:origin x="-2922" y="-96"/>
      </p:cViewPr>
      <p:guideLst>
        <p:guide orient="horz" pos="3127"/>
        <p:guide pos="2141"/>
      </p:guideLst>
    </p:cSldViewPr>
  </p:notesViewPr>
  <p:gridSpacing cx="78028800" cy="78028800"/>
</p:viewPr>
</file>

<file path=ppt/_rels/presentation.xml.rels><?xml version="1.0" encoding="UTF-8" standalone="yes"?>
<Relationships xmlns="http://schemas.openxmlformats.org/package/2006/relationships"><Relationship Id="rId8" Type="http://schemas.openxmlformats.org/officeDocument/2006/relationships/slide" Target="slides/slide3.xml"/><Relationship Id="rId13" Type="http://schemas.openxmlformats.org/officeDocument/2006/relationships/slide" Target="slides/slide8.xml"/><Relationship Id="rId18" Type="http://schemas.openxmlformats.org/officeDocument/2006/relationships/slide" Target="slides/slide13.xml"/><Relationship Id="rId3" Type="http://schemas.openxmlformats.org/officeDocument/2006/relationships/customXml" Target="../customXml/item3.xml"/><Relationship Id="rId21" Type="http://schemas.openxmlformats.org/officeDocument/2006/relationships/handoutMaster" Target="handoutMasters/handoutMaster1.xml"/><Relationship Id="rId7" Type="http://schemas.openxmlformats.org/officeDocument/2006/relationships/slide" Target="slides/slide2.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tableStyles" Target="tableStyles.xml"/><Relationship Id="rId2" Type="http://schemas.openxmlformats.org/officeDocument/2006/relationships/customXml" Target="../customXml/item2.xml"/><Relationship Id="rId16" Type="http://schemas.openxmlformats.org/officeDocument/2006/relationships/slide" Target="slides/slide11.xml"/><Relationship Id="rId20" Type="http://schemas.openxmlformats.org/officeDocument/2006/relationships/notesMaster" Target="notesMasters/notesMaster1.xml"/><Relationship Id="rId1" Type="http://schemas.openxmlformats.org/officeDocument/2006/relationships/customXml" Target="../customXml/item1.xml"/><Relationship Id="rId6" Type="http://schemas.openxmlformats.org/officeDocument/2006/relationships/slide" Target="slides/slide1.xml"/><Relationship Id="rId11" Type="http://schemas.openxmlformats.org/officeDocument/2006/relationships/slide" Target="slides/slide6.xml"/><Relationship Id="rId24" Type="http://schemas.openxmlformats.org/officeDocument/2006/relationships/theme" Target="theme/theme1.xml"/><Relationship Id="rId5" Type="http://schemas.openxmlformats.org/officeDocument/2006/relationships/slideMaster" Target="slideMasters/slideMaster2.xml"/><Relationship Id="rId15" Type="http://schemas.openxmlformats.org/officeDocument/2006/relationships/slide" Target="slides/slide10.xml"/><Relationship Id="rId23" Type="http://schemas.openxmlformats.org/officeDocument/2006/relationships/viewProps" Target="viewProps.xml"/><Relationship Id="rId10" Type="http://schemas.openxmlformats.org/officeDocument/2006/relationships/slide" Target="slides/slide5.xml"/><Relationship Id="rId19" Type="http://schemas.openxmlformats.org/officeDocument/2006/relationships/slide" Target="slides/slide14.xml"/><Relationship Id="rId4" Type="http://schemas.openxmlformats.org/officeDocument/2006/relationships/slideMaster" Target="slideMasters/slideMaster1.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presProps" Target="presProps.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21.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46400" cy="4968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3849688" y="0"/>
            <a:ext cx="2946400" cy="496888"/>
          </a:xfrm>
          <a:prstGeom prst="rect">
            <a:avLst/>
          </a:prstGeom>
        </p:spPr>
        <p:txBody>
          <a:bodyPr vert="horz" lIns="91440" tIns="45720" rIns="91440" bIns="45720" rtlCol="0"/>
          <a:lstStyle>
            <a:lvl1pPr algn="r">
              <a:defRPr sz="1200"/>
            </a:lvl1pPr>
          </a:lstStyle>
          <a:p>
            <a:fld id="{4C8D1A6B-FE55-42ED-84F6-A119C21957C2}" type="datetimeFigureOut">
              <a:rPr lang="en-US" smtClean="0"/>
              <a:pPr/>
              <a:t>7/1/2016</a:t>
            </a:fld>
            <a:endParaRPr lang="en-US"/>
          </a:p>
        </p:txBody>
      </p:sp>
      <p:sp>
        <p:nvSpPr>
          <p:cNvPr id="4" name="Footer Placeholder 3"/>
          <p:cNvSpPr>
            <a:spLocks noGrp="1"/>
          </p:cNvSpPr>
          <p:nvPr>
            <p:ph type="ftr" sz="quarter" idx="2"/>
          </p:nvPr>
        </p:nvSpPr>
        <p:spPr>
          <a:xfrm>
            <a:off x="0" y="9429750"/>
            <a:ext cx="2946400" cy="496888"/>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3849688" y="9429750"/>
            <a:ext cx="2946400" cy="496888"/>
          </a:xfrm>
          <a:prstGeom prst="rect">
            <a:avLst/>
          </a:prstGeom>
        </p:spPr>
        <p:txBody>
          <a:bodyPr vert="horz" lIns="91440" tIns="45720" rIns="91440" bIns="45720" rtlCol="0" anchor="b"/>
          <a:lstStyle>
            <a:lvl1pPr algn="r">
              <a:defRPr sz="1200"/>
            </a:lvl1pPr>
          </a:lstStyle>
          <a:p>
            <a:fld id="{7B38CDC3-EE21-4690-9123-29E5B27C22FA}" type="slidenum">
              <a:rPr lang="en-US" smtClean="0"/>
              <a:pPr/>
              <a:t>‹#›</a:t>
            </a:fld>
            <a:endParaRPr lang="en-US"/>
          </a:p>
        </p:txBody>
      </p:sp>
    </p:spTree>
    <p:extLst>
      <p:ext uri="{BB962C8B-B14F-4D97-AF65-F5344CB8AC3E}">
        <p14:creationId xmlns:p14="http://schemas.microsoft.com/office/powerpoint/2010/main" xmlns="" val="299288192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45659" cy="496411"/>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50443" y="0"/>
            <a:ext cx="2945659" cy="496411"/>
          </a:xfrm>
          <a:prstGeom prst="rect">
            <a:avLst/>
          </a:prstGeom>
        </p:spPr>
        <p:txBody>
          <a:bodyPr vert="horz" lIns="91440" tIns="45720" rIns="91440" bIns="45720" rtlCol="0"/>
          <a:lstStyle>
            <a:lvl1pPr algn="r">
              <a:defRPr sz="1200"/>
            </a:lvl1pPr>
          </a:lstStyle>
          <a:p>
            <a:fld id="{9344980D-33A7-4030-B390-DC47B54376D7}" type="datetimeFigureOut">
              <a:rPr lang="en-US" smtClean="0"/>
              <a:pPr/>
              <a:t>7/1/2016</a:t>
            </a:fld>
            <a:endParaRPr lang="en-US"/>
          </a:p>
        </p:txBody>
      </p:sp>
      <p:sp>
        <p:nvSpPr>
          <p:cNvPr id="4" name="Slide Image Placeholder 3"/>
          <p:cNvSpPr>
            <a:spLocks noGrp="1" noRot="1" noChangeAspect="1"/>
          </p:cNvSpPr>
          <p:nvPr>
            <p:ph type="sldImg" idx="2"/>
          </p:nvPr>
        </p:nvSpPr>
        <p:spPr>
          <a:xfrm>
            <a:off x="917575" y="744538"/>
            <a:ext cx="4962525" cy="3722687"/>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79768" y="4715907"/>
            <a:ext cx="5438140" cy="4467701"/>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9430091"/>
            <a:ext cx="2945659" cy="496411"/>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50443" y="9430091"/>
            <a:ext cx="2945659" cy="496411"/>
          </a:xfrm>
          <a:prstGeom prst="rect">
            <a:avLst/>
          </a:prstGeom>
        </p:spPr>
        <p:txBody>
          <a:bodyPr vert="horz" lIns="91440" tIns="45720" rIns="91440" bIns="45720" rtlCol="0" anchor="b"/>
          <a:lstStyle>
            <a:lvl1pPr algn="r">
              <a:defRPr sz="1200"/>
            </a:lvl1pPr>
          </a:lstStyle>
          <a:p>
            <a:fld id="{A85DB3CD-82CE-4D61-A55F-4B85DC44DBC7}" type="slidenum">
              <a:rPr lang="en-US" smtClean="0"/>
              <a:pPr/>
              <a:t>‹#›</a:t>
            </a:fld>
            <a:endParaRPr lang="en-US"/>
          </a:p>
        </p:txBody>
      </p:sp>
    </p:spTree>
    <p:extLst>
      <p:ext uri="{BB962C8B-B14F-4D97-AF65-F5344CB8AC3E}">
        <p14:creationId xmlns:p14="http://schemas.microsoft.com/office/powerpoint/2010/main" xmlns="" val="221842872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85DB3CD-82CE-4D61-A55F-4B85DC44DBC7}" type="slidenum">
              <a:rPr lang="en-US" smtClean="0"/>
              <a:pPr/>
              <a:t>1</a:t>
            </a:fld>
            <a:endParaRPr lang="en-US" dirty="0"/>
          </a:p>
        </p:txBody>
      </p:sp>
    </p:spTree>
    <p:extLst>
      <p:ext uri="{BB962C8B-B14F-4D97-AF65-F5344CB8AC3E}">
        <p14:creationId xmlns:p14="http://schemas.microsoft.com/office/powerpoint/2010/main" xmlns="" val="13061130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smtClean="0">
                <a:solidFill>
                  <a:schemeClr val="tx1"/>
                </a:solidFill>
                <a:effectLst/>
                <a:latin typeface="+mn-lt"/>
                <a:ea typeface="+mn-ea"/>
                <a:cs typeface="+mn-cs"/>
              </a:rPr>
              <a:t>Trajectories of sustainable intensification (SI) that we hypothesize are appropriate for different household typologies</a:t>
            </a:r>
            <a:r>
              <a:rPr lang="en-US" sz="1200" kern="1200" baseline="0" dirty="0" smtClean="0">
                <a:solidFill>
                  <a:schemeClr val="tx1"/>
                </a:solidFill>
                <a:effectLst/>
                <a:latin typeface="+mn-lt"/>
                <a:ea typeface="+mn-ea"/>
                <a:cs typeface="+mn-cs"/>
              </a:rPr>
              <a:t> in Malawi, note that the poorest households with marginal lands will require more time, education and agroforestry innovations whereas the well resourced households can achieve SI relatively fast through improved varieties of food legumes and maize + links to input and output markets with education on soil husbandry. The </a:t>
            </a:r>
            <a:r>
              <a:rPr lang="en-US" sz="1200" kern="1200" baseline="0" dirty="0" err="1" smtClean="0">
                <a:solidFill>
                  <a:schemeClr val="tx1"/>
                </a:solidFill>
                <a:effectLst/>
                <a:latin typeface="+mn-lt"/>
                <a:ea typeface="+mn-ea"/>
                <a:cs typeface="+mn-cs"/>
              </a:rPr>
              <a:t>inbetween</a:t>
            </a:r>
            <a:r>
              <a:rPr lang="en-US" sz="1200" kern="1200" baseline="0" dirty="0" smtClean="0">
                <a:solidFill>
                  <a:schemeClr val="tx1"/>
                </a:solidFill>
                <a:effectLst/>
                <a:latin typeface="+mn-lt"/>
                <a:ea typeface="+mn-ea"/>
                <a:cs typeface="+mn-cs"/>
              </a:rPr>
              <a:t> group (a large one, including many female-headed) also takes time and education on nutrition to help support adoption of doubled up food legumes.</a:t>
            </a:r>
            <a:endParaRPr lang="en-US" dirty="0"/>
          </a:p>
        </p:txBody>
      </p:sp>
      <p:sp>
        <p:nvSpPr>
          <p:cNvPr id="4" name="Slide Number Placeholder 3"/>
          <p:cNvSpPr>
            <a:spLocks noGrp="1"/>
          </p:cNvSpPr>
          <p:nvPr>
            <p:ph type="sldNum" sz="quarter" idx="10"/>
          </p:nvPr>
        </p:nvSpPr>
        <p:spPr/>
        <p:txBody>
          <a:bodyPr/>
          <a:lstStyle/>
          <a:p>
            <a:fld id="{33230CF3-ACE5-E84E-8C55-F0D4DF44364E}" type="slidenum">
              <a:rPr lang="en-US" smtClean="0"/>
              <a:pPr/>
              <a:t>13</a:t>
            </a:fld>
            <a:endParaRPr lang="en-US"/>
          </a:p>
        </p:txBody>
      </p:sp>
    </p:spTree>
    <p:extLst>
      <p:ext uri="{BB962C8B-B14F-4D97-AF65-F5344CB8AC3E}">
        <p14:creationId xmlns="" xmlns:p14="http://schemas.microsoft.com/office/powerpoint/2010/main" val="3018506872"/>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6.jpeg"/><Relationship Id="rId7" Type="http://schemas.openxmlformats.org/officeDocument/2006/relationships/image" Target="cid:image001.png@01D16D8C.9C905A10" TargetMode="External"/><Relationship Id="rId2" Type="http://schemas.openxmlformats.org/officeDocument/2006/relationships/image" Target="../media/image5.png"/><Relationship Id="rId1" Type="http://schemas.openxmlformats.org/officeDocument/2006/relationships/slideMaster" Target="../slideMasters/slideMaster2.xml"/><Relationship Id="rId6" Type="http://schemas.openxmlformats.org/officeDocument/2006/relationships/image" Target="../media/image8.png"/><Relationship Id="rId5" Type="http://schemas.openxmlformats.org/officeDocument/2006/relationships/image" Target="../media/image2.png"/><Relationship Id="rId4" Type="http://schemas.openxmlformats.org/officeDocument/2006/relationships/image" Target="../media/image7.jpeg"/></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5.png"/><Relationship Id="rId1" Type="http://schemas.openxmlformats.org/officeDocument/2006/relationships/slideMaster" Target="../slideMasters/slideMaster2.xml"/><Relationship Id="rId6" Type="http://schemas.openxmlformats.org/officeDocument/2006/relationships/image" Target="../media/image2.png"/><Relationship Id="rId5" Type="http://schemas.openxmlformats.org/officeDocument/2006/relationships/image" Target="../media/image9.png"/><Relationship Id="rId4" Type="http://schemas.openxmlformats.org/officeDocument/2006/relationships/image" Target="../media/image7.jpeg"/></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10" name="Text Placeholder 9"/>
          <p:cNvSpPr>
            <a:spLocks noGrp="1"/>
          </p:cNvSpPr>
          <p:nvPr>
            <p:ph type="body" sz="quarter" idx="11" hasCustomPrompt="1"/>
          </p:nvPr>
        </p:nvSpPr>
        <p:spPr>
          <a:xfrm>
            <a:off x="838200" y="1752600"/>
            <a:ext cx="7124700" cy="1143000"/>
          </a:xfrm>
          <a:prstGeom prst="rect">
            <a:avLst/>
          </a:prstGeom>
        </p:spPr>
        <p:txBody>
          <a:bodyPr/>
          <a:lstStyle>
            <a:lvl1pPr marL="114300" indent="0" algn="ctr">
              <a:buNone/>
              <a:defRPr sz="4800">
                <a:latin typeface="Gill Sans" pitchFamily="34" charset="0"/>
              </a:defRPr>
            </a:lvl1pPr>
          </a:lstStyle>
          <a:p>
            <a:pPr lvl="0"/>
            <a:r>
              <a:rPr lang="en-US" dirty="0" smtClean="0"/>
              <a:t>Title of presentation here</a:t>
            </a:r>
            <a:endParaRPr lang="en-US" dirty="0"/>
          </a:p>
        </p:txBody>
      </p:sp>
      <p:sp>
        <p:nvSpPr>
          <p:cNvPr id="12" name="Text Placeholder 11"/>
          <p:cNvSpPr>
            <a:spLocks noGrp="1"/>
          </p:cNvSpPr>
          <p:nvPr>
            <p:ph type="body" sz="quarter" idx="12" hasCustomPrompt="1"/>
          </p:nvPr>
        </p:nvSpPr>
        <p:spPr>
          <a:xfrm>
            <a:off x="2360613" y="3581400"/>
            <a:ext cx="4575175" cy="1219200"/>
          </a:xfrm>
          <a:prstGeom prst="rect">
            <a:avLst/>
          </a:prstGeom>
        </p:spPr>
        <p:txBody>
          <a:bodyPr/>
          <a:lstStyle>
            <a:lvl1pPr marL="114300" indent="0" algn="ctr">
              <a:buNone/>
              <a:defRPr>
                <a:latin typeface="Gill Sans" pitchFamily="34" charset="0"/>
              </a:defRPr>
            </a:lvl1pPr>
            <a:lvl2pPr marL="411480" indent="0">
              <a:buNone/>
              <a:defRPr/>
            </a:lvl2pPr>
            <a:lvl3pPr marL="777240" indent="0">
              <a:buNone/>
              <a:defRPr/>
            </a:lvl3pPr>
            <a:lvl4pPr marL="1051560" indent="0">
              <a:buNone/>
              <a:defRPr/>
            </a:lvl4pPr>
          </a:lstStyle>
          <a:p>
            <a:pPr lvl="0"/>
            <a:r>
              <a:rPr lang="en-US" dirty="0" smtClean="0"/>
              <a:t>Name(s) of presenter(s)</a:t>
            </a:r>
            <a:br>
              <a:rPr lang="en-US" dirty="0" smtClean="0"/>
            </a:br>
            <a:r>
              <a:rPr lang="en-US" dirty="0" smtClean="0"/>
              <a:t>Organizational affiliation</a:t>
            </a:r>
            <a:br>
              <a:rPr lang="en-US" dirty="0" smtClean="0"/>
            </a:br>
            <a:r>
              <a:rPr lang="en-US" dirty="0" smtClean="0"/>
              <a:t>Event name, place and dates</a:t>
            </a:r>
            <a:endParaRPr lang="en-US" dirty="0"/>
          </a:p>
        </p:txBody>
      </p:sp>
      <p:pic>
        <p:nvPicPr>
          <p:cNvPr id="6" name="Picture 5"/>
          <p:cNvPicPr>
            <a:picLocks noChangeAspect="1" noChangeArrowheads="1"/>
          </p:cNvPicPr>
          <p:nvPr userDrawn="1"/>
        </p:nvPicPr>
        <p:blipFill>
          <a:blip r:embed="rId2">
            <a:extLst>
              <a:ext uri="{28A0092B-C50C-407E-A947-70E740481C1C}">
                <a14:useLocalDpi xmlns:a14="http://schemas.microsoft.com/office/drawing/2010/main" xmlns="" val="0"/>
              </a:ext>
            </a:extLst>
          </a:blip>
          <a:srcRect/>
          <a:stretch>
            <a:fillRect/>
          </a:stretch>
        </p:blipFill>
        <p:spPr bwMode="auto">
          <a:xfrm>
            <a:off x="1737725" y="5907790"/>
            <a:ext cx="5848350" cy="6667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Tree>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3" name="Subtitle 2"/>
          <p:cNvSpPr>
            <a:spLocks noGrp="1"/>
          </p:cNvSpPr>
          <p:nvPr>
            <p:ph type="subTitle" idx="1" hasCustomPrompt="1"/>
          </p:nvPr>
        </p:nvSpPr>
        <p:spPr>
          <a:xfrm>
            <a:off x="533400" y="838200"/>
            <a:ext cx="6858000" cy="1219200"/>
          </a:xfrm>
        </p:spPr>
        <p:txBody>
          <a:bodyPr>
            <a:normAutofit/>
          </a:bodyPr>
          <a:lstStyle>
            <a:lvl1pPr marL="0" indent="0" algn="l">
              <a:buNone/>
              <a:defRPr sz="4400" baseline="0">
                <a:solidFill>
                  <a:schemeClr val="tx1"/>
                </a:solidFill>
                <a:latin typeface="Gill Sans"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For charts use this style </a:t>
            </a:r>
            <a:endParaRPr lang="en-US" dirty="0"/>
          </a:p>
        </p:txBody>
      </p:sp>
    </p:spTree>
    <p:extLst>
      <p:ext uri="{BB962C8B-B14F-4D97-AF65-F5344CB8AC3E}">
        <p14:creationId xmlns:p14="http://schemas.microsoft.com/office/powerpoint/2010/main" xmlns="" val="40654465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preserve="1" userDrawn="1">
  <p:cSld name="Custom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7200" y="1219200"/>
            <a:ext cx="8229600" cy="1143000"/>
          </a:xfrm>
        </p:spPr>
        <p:txBody>
          <a:bodyPr/>
          <a:lstStyle>
            <a:lvl1pPr algn="l">
              <a:defRPr/>
            </a:lvl1pPr>
          </a:lstStyle>
          <a:p>
            <a:r>
              <a:rPr lang="en-US" dirty="0" smtClean="0"/>
              <a:t>Insert picture</a:t>
            </a:r>
            <a:endParaRPr lang="en-US" dirty="0"/>
          </a:p>
        </p:txBody>
      </p:sp>
      <p:pic>
        <p:nvPicPr>
          <p:cNvPr id="3" name="Picture 2"/>
          <p:cNvPicPr>
            <a:picLocks noChangeAspect="1" noChangeArrowheads="1"/>
          </p:cNvPicPr>
          <p:nvPr userDrawn="1"/>
        </p:nvPicPr>
        <p:blipFill>
          <a:blip r:embed="rId2" cstate="print">
            <a:extLst>
              <a:ext uri="{28A0092B-C50C-407E-A947-70E740481C1C}">
                <a14:useLocalDpi xmlns:a14="http://schemas.microsoft.com/office/drawing/2010/main" xmlns="" val="0"/>
              </a:ext>
            </a:extLst>
          </a:blip>
          <a:srcRect/>
          <a:stretch>
            <a:fillRect/>
          </a:stretch>
        </p:blipFill>
        <p:spPr bwMode="auto">
          <a:xfrm>
            <a:off x="-9939" y="0"/>
            <a:ext cx="9144000" cy="134891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Tree>
    <p:extLst>
      <p:ext uri="{BB962C8B-B14F-4D97-AF65-F5344CB8AC3E}">
        <p14:creationId xmlns:p14="http://schemas.microsoft.com/office/powerpoint/2010/main" xmlns="" val="180997822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pic>
        <p:nvPicPr>
          <p:cNvPr id="8" name="Picture 7"/>
          <p:cNvPicPr>
            <a:picLocks noChangeAspect="1" noChangeArrowheads="1"/>
          </p:cNvPicPr>
          <p:nvPr userDrawn="1"/>
        </p:nvPicPr>
        <p:blipFill>
          <a:blip r:embed="rId2" cstate="print">
            <a:extLst>
              <a:ext uri="{28A0092B-C50C-407E-A947-70E740481C1C}">
                <a14:useLocalDpi xmlns:a14="http://schemas.microsoft.com/office/drawing/2010/main" xmlns="" val="0"/>
              </a:ext>
            </a:extLst>
          </a:blip>
          <a:srcRect/>
          <a:stretch>
            <a:fillRect/>
          </a:stretch>
        </p:blipFill>
        <p:spPr bwMode="auto">
          <a:xfrm>
            <a:off x="-9939" y="0"/>
            <a:ext cx="9144000" cy="134891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Tree>
    <p:extLst>
      <p:ext uri="{BB962C8B-B14F-4D97-AF65-F5344CB8AC3E}">
        <p14:creationId xmlns:p14="http://schemas.microsoft.com/office/powerpoint/2010/main" xmlns="" val="16811206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reserve="1" userDrawn="1">
  <p:cSld name="address">
    <p:spTree>
      <p:nvGrpSpPr>
        <p:cNvPr id="1" name=""/>
        <p:cNvGrpSpPr/>
        <p:nvPr/>
      </p:nvGrpSpPr>
      <p:grpSpPr>
        <a:xfrm>
          <a:off x="0" y="0"/>
          <a:ext cx="0" cy="0"/>
          <a:chOff x="0" y="0"/>
          <a:chExt cx="0" cy="0"/>
        </a:xfrm>
      </p:grpSpPr>
      <p:sp>
        <p:nvSpPr>
          <p:cNvPr id="15" name="TextBox 14"/>
          <p:cNvSpPr txBox="1"/>
          <p:nvPr userDrawn="1"/>
        </p:nvSpPr>
        <p:spPr>
          <a:xfrm>
            <a:off x="0" y="3048000"/>
            <a:ext cx="9144000" cy="1138773"/>
          </a:xfrm>
          <a:prstGeom prst="rect">
            <a:avLst/>
          </a:prstGeom>
          <a:noFill/>
        </p:spPr>
        <p:txBody>
          <a:bodyPr wrap="square" rtlCol="0">
            <a:spAutoFit/>
          </a:bodyPr>
          <a:lstStyle/>
          <a:p>
            <a:pPr algn="ctr"/>
            <a:r>
              <a:rPr lang="en-US" sz="2400" i="1" dirty="0" smtClean="0">
                <a:solidFill>
                  <a:srgbClr val="156734"/>
                </a:solidFill>
              </a:rPr>
              <a:t>Africa Research in Sustainable Intensification for the Next Generation</a:t>
            </a:r>
          </a:p>
          <a:p>
            <a:pPr algn="ctr"/>
            <a:r>
              <a:rPr lang="en-US" sz="4400" dirty="0" smtClean="0">
                <a:solidFill>
                  <a:srgbClr val="156734"/>
                </a:solidFill>
              </a:rPr>
              <a:t>africa-rising.net</a:t>
            </a:r>
            <a:endParaRPr lang="en-US" sz="4400" b="1" i="1" dirty="0">
              <a:solidFill>
                <a:srgbClr val="156734"/>
              </a:solidFill>
            </a:endParaRPr>
          </a:p>
        </p:txBody>
      </p:sp>
      <p:grpSp>
        <p:nvGrpSpPr>
          <p:cNvPr id="2" name="Group 1"/>
          <p:cNvGrpSpPr/>
          <p:nvPr userDrawn="1"/>
        </p:nvGrpSpPr>
        <p:grpSpPr>
          <a:xfrm>
            <a:off x="1182636" y="5486400"/>
            <a:ext cx="7086600" cy="857635"/>
            <a:chOff x="1451698" y="5798343"/>
            <a:chExt cx="5863502" cy="709613"/>
          </a:xfrm>
        </p:grpSpPr>
        <p:pic>
          <p:nvPicPr>
            <p:cNvPr id="7" name="Picture 3"/>
            <p:cNvPicPr>
              <a:picLocks noChangeAspect="1" noChangeArrowheads="1"/>
            </p:cNvPicPr>
            <p:nvPr userDrawn="1"/>
          </p:nvPicPr>
          <p:blipFill>
            <a:blip r:embed="rId2" cstate="print">
              <a:extLst>
                <a:ext uri="{28A0092B-C50C-407E-A947-70E740481C1C}">
                  <a14:useLocalDpi xmlns:a14="http://schemas.microsoft.com/office/drawing/2010/main" xmlns="" val="0"/>
                </a:ext>
              </a:extLst>
            </a:blip>
            <a:srcRect/>
            <a:stretch>
              <a:fillRect/>
            </a:stretch>
          </p:blipFill>
          <p:spPr bwMode="auto">
            <a:xfrm>
              <a:off x="1451698" y="5798343"/>
              <a:ext cx="709613" cy="7096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pic>
          <p:nvPicPr>
            <p:cNvPr id="8" name="Picture 12" descr="P:\logos\i\ifpri\IFPRI_Logo_Standard.jpg"/>
            <p:cNvPicPr>
              <a:picLocks noChangeAspect="1" noChangeArrowheads="1"/>
            </p:cNvPicPr>
            <p:nvPr userDrawn="1"/>
          </p:nvPicPr>
          <p:blipFill>
            <a:blip r:embed="rId3" cstate="print">
              <a:extLst>
                <a:ext uri="{28A0092B-C50C-407E-A947-70E740481C1C}">
                  <a14:useLocalDpi xmlns:a14="http://schemas.microsoft.com/office/drawing/2010/main" xmlns="" val="0"/>
                </a:ext>
              </a:extLst>
            </a:blip>
            <a:srcRect/>
            <a:stretch>
              <a:fillRect/>
            </a:stretch>
          </p:blipFill>
          <p:spPr bwMode="auto">
            <a:xfrm>
              <a:off x="4094392" y="5798343"/>
              <a:ext cx="391511" cy="709613"/>
            </a:xfrm>
            <a:prstGeom prst="rect">
              <a:avLst/>
            </a:prstGeom>
            <a:noFill/>
            <a:extLst>
              <a:ext uri="{909E8E84-426E-40DD-AFC4-6F175D3DCCD1}">
                <a14:hiddenFill xmlns:a14="http://schemas.microsoft.com/office/drawing/2010/main" xmlns="">
                  <a:solidFill>
                    <a:srgbClr val="FFFFFF"/>
                  </a:solidFill>
                </a14:hiddenFill>
              </a:ext>
            </a:extLst>
          </p:spPr>
        </p:pic>
        <p:pic>
          <p:nvPicPr>
            <p:cNvPr id="9" name="Picture 7" descr="P:\logos\i\iita\IITA_regular-sienna_with slogan (2).JPG"/>
            <p:cNvPicPr>
              <a:picLocks noChangeAspect="1" noChangeArrowheads="1"/>
            </p:cNvPicPr>
            <p:nvPr userDrawn="1"/>
          </p:nvPicPr>
          <p:blipFill>
            <a:blip r:embed="rId4" cstate="print">
              <a:extLst>
                <a:ext uri="{28A0092B-C50C-407E-A947-70E740481C1C}">
                  <a14:useLocalDpi xmlns:a14="http://schemas.microsoft.com/office/drawing/2010/main" xmlns="" val="0"/>
                </a:ext>
              </a:extLst>
            </a:blip>
            <a:srcRect/>
            <a:stretch>
              <a:fillRect/>
            </a:stretch>
          </p:blipFill>
          <p:spPr bwMode="auto">
            <a:xfrm>
              <a:off x="6191983" y="5867400"/>
              <a:ext cx="1123217" cy="564356"/>
            </a:xfrm>
            <a:prstGeom prst="rect">
              <a:avLst/>
            </a:prstGeom>
            <a:noFill/>
            <a:extLst>
              <a:ext uri="{909E8E84-426E-40DD-AFC4-6F175D3DCCD1}">
                <a14:hiddenFill xmlns:a14="http://schemas.microsoft.com/office/drawing/2010/main" xmlns="">
                  <a:solidFill>
                    <a:srgbClr val="FFFFFF"/>
                  </a:solidFill>
                </a14:hiddenFill>
              </a:ext>
            </a:extLst>
          </p:spPr>
        </p:pic>
      </p:grpSp>
      <p:pic>
        <p:nvPicPr>
          <p:cNvPr id="13" name="Picture 12"/>
          <p:cNvPicPr>
            <a:picLocks noChangeAspect="1" noChangeArrowheads="1"/>
          </p:cNvPicPr>
          <p:nvPr userDrawn="1"/>
        </p:nvPicPr>
        <p:blipFill>
          <a:blip r:embed="rId5" cstate="print">
            <a:extLst>
              <a:ext uri="{28A0092B-C50C-407E-A947-70E740481C1C}">
                <a14:useLocalDpi xmlns:a14="http://schemas.microsoft.com/office/drawing/2010/main" xmlns="" val="0"/>
              </a:ext>
            </a:extLst>
          </a:blip>
          <a:srcRect/>
          <a:stretch>
            <a:fillRect/>
          </a:stretch>
        </p:blipFill>
        <p:spPr bwMode="auto">
          <a:xfrm>
            <a:off x="-9939" y="0"/>
            <a:ext cx="9144000" cy="134891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14" name="TextBox 6"/>
          <p:cNvSpPr txBox="1">
            <a:spLocks noChangeArrowheads="1"/>
          </p:cNvSpPr>
          <p:nvPr userDrawn="1"/>
        </p:nvSpPr>
        <p:spPr bwMode="auto">
          <a:xfrm>
            <a:off x="1827345" y="6550968"/>
            <a:ext cx="609600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eaLnBrk="1" fontAlgn="auto" hangingPunct="1">
              <a:spcBef>
                <a:spcPts val="0"/>
              </a:spcBef>
              <a:spcAft>
                <a:spcPts val="0"/>
              </a:spcAft>
              <a:buClr>
                <a:srgbClr val="5F0500"/>
              </a:buClr>
              <a:defRPr/>
            </a:pPr>
            <a:r>
              <a:rPr lang="en-GB" sz="1000" kern="1200" dirty="0" smtClean="0">
                <a:solidFill>
                  <a:schemeClr val="tx1"/>
                </a:solidFill>
                <a:effectLst/>
                <a:latin typeface="+mn-lt"/>
                <a:ea typeface="+mn-ea"/>
                <a:cs typeface="Arial" charset="0"/>
              </a:rPr>
              <a:t>This presentation is licensed for use under the Creative Commons Attribution 4.0 International Licence.</a:t>
            </a:r>
            <a:endParaRPr lang="en-US" sz="1000" dirty="0" smtClean="0">
              <a:latin typeface="+mn-lt"/>
            </a:endParaRPr>
          </a:p>
        </p:txBody>
      </p:sp>
      <p:pic>
        <p:nvPicPr>
          <p:cNvPr id="16" name="Picture 15" descr="cc-by 88x31.png"/>
          <p:cNvPicPr/>
          <p:nvPr userDrawn="1"/>
        </p:nvPicPr>
        <p:blipFill>
          <a:blip r:embed="rId6" r:link="rId7">
            <a:extLst>
              <a:ext uri="{28A0092B-C50C-407E-A947-70E740481C1C}">
                <a14:useLocalDpi xmlns:a14="http://schemas.microsoft.com/office/drawing/2010/main" xmlns="" val="0"/>
              </a:ext>
            </a:extLst>
          </a:blip>
          <a:srcRect/>
          <a:stretch>
            <a:fillRect/>
          </a:stretch>
        </p:blipFill>
        <p:spPr bwMode="auto">
          <a:xfrm>
            <a:off x="1240605" y="6569511"/>
            <a:ext cx="586740" cy="207645"/>
          </a:xfrm>
          <a:prstGeom prst="rect">
            <a:avLst/>
          </a:prstGeom>
          <a:noFill/>
          <a:ln>
            <a:noFill/>
          </a:ln>
        </p:spPr>
      </p:pic>
    </p:spTree>
  </p:cSld>
  <p:clrMapOvr>
    <a:masterClrMapping/>
  </p:clrMapOvr>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1_address">
    <p:spTree>
      <p:nvGrpSpPr>
        <p:cNvPr id="1" name=""/>
        <p:cNvGrpSpPr/>
        <p:nvPr/>
      </p:nvGrpSpPr>
      <p:grpSpPr>
        <a:xfrm>
          <a:off x="0" y="0"/>
          <a:ext cx="0" cy="0"/>
          <a:chOff x="0" y="0"/>
          <a:chExt cx="0" cy="0"/>
        </a:xfrm>
      </p:grpSpPr>
      <p:sp>
        <p:nvSpPr>
          <p:cNvPr id="15" name="TextBox 14"/>
          <p:cNvSpPr txBox="1"/>
          <p:nvPr userDrawn="1"/>
        </p:nvSpPr>
        <p:spPr>
          <a:xfrm>
            <a:off x="0" y="3048000"/>
            <a:ext cx="9144000" cy="1138773"/>
          </a:xfrm>
          <a:prstGeom prst="rect">
            <a:avLst/>
          </a:prstGeom>
          <a:noFill/>
        </p:spPr>
        <p:txBody>
          <a:bodyPr wrap="square" rtlCol="0">
            <a:spAutoFit/>
          </a:bodyPr>
          <a:lstStyle/>
          <a:p>
            <a:pPr algn="ctr"/>
            <a:r>
              <a:rPr lang="en-US" sz="2400" i="1" dirty="0" smtClean="0">
                <a:solidFill>
                  <a:srgbClr val="156734"/>
                </a:solidFill>
              </a:rPr>
              <a:t>Africa Research in Sustainable Intensification for the Next Generation</a:t>
            </a:r>
          </a:p>
          <a:p>
            <a:pPr algn="ctr"/>
            <a:r>
              <a:rPr lang="en-US" sz="4400" dirty="0" smtClean="0">
                <a:solidFill>
                  <a:srgbClr val="156734"/>
                </a:solidFill>
              </a:rPr>
              <a:t>africa-rising.net</a:t>
            </a:r>
            <a:endParaRPr lang="en-US" sz="4400" b="1" i="1" dirty="0">
              <a:solidFill>
                <a:srgbClr val="156734"/>
              </a:solidFill>
            </a:endParaRPr>
          </a:p>
        </p:txBody>
      </p:sp>
      <p:grpSp>
        <p:nvGrpSpPr>
          <p:cNvPr id="2" name="Group 1"/>
          <p:cNvGrpSpPr/>
          <p:nvPr userDrawn="1"/>
        </p:nvGrpSpPr>
        <p:grpSpPr>
          <a:xfrm>
            <a:off x="1182636" y="5486400"/>
            <a:ext cx="7086600" cy="857635"/>
            <a:chOff x="1451698" y="5798343"/>
            <a:chExt cx="5863502" cy="709613"/>
          </a:xfrm>
        </p:grpSpPr>
        <p:pic>
          <p:nvPicPr>
            <p:cNvPr id="7" name="Picture 3"/>
            <p:cNvPicPr>
              <a:picLocks noChangeAspect="1" noChangeArrowheads="1"/>
            </p:cNvPicPr>
            <p:nvPr userDrawn="1"/>
          </p:nvPicPr>
          <p:blipFill>
            <a:blip r:embed="rId2" cstate="print">
              <a:extLst>
                <a:ext uri="{28A0092B-C50C-407E-A947-70E740481C1C}">
                  <a14:useLocalDpi xmlns:a14="http://schemas.microsoft.com/office/drawing/2010/main" xmlns="" val="0"/>
                </a:ext>
              </a:extLst>
            </a:blip>
            <a:srcRect/>
            <a:stretch>
              <a:fillRect/>
            </a:stretch>
          </p:blipFill>
          <p:spPr bwMode="auto">
            <a:xfrm>
              <a:off x="1451698" y="5798343"/>
              <a:ext cx="709613" cy="7096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pic>
          <p:nvPicPr>
            <p:cNvPr id="8" name="Picture 12" descr="P:\logos\i\ifpri\IFPRI_Logo_Standard.jpg"/>
            <p:cNvPicPr>
              <a:picLocks noChangeAspect="1" noChangeArrowheads="1"/>
            </p:cNvPicPr>
            <p:nvPr userDrawn="1"/>
          </p:nvPicPr>
          <p:blipFill>
            <a:blip r:embed="rId3" cstate="print">
              <a:extLst>
                <a:ext uri="{28A0092B-C50C-407E-A947-70E740481C1C}">
                  <a14:useLocalDpi xmlns:a14="http://schemas.microsoft.com/office/drawing/2010/main" xmlns="" val="0"/>
                </a:ext>
              </a:extLst>
            </a:blip>
            <a:srcRect/>
            <a:stretch>
              <a:fillRect/>
            </a:stretch>
          </p:blipFill>
          <p:spPr bwMode="auto">
            <a:xfrm>
              <a:off x="4094392" y="5798343"/>
              <a:ext cx="391511" cy="709613"/>
            </a:xfrm>
            <a:prstGeom prst="rect">
              <a:avLst/>
            </a:prstGeom>
            <a:noFill/>
            <a:extLst>
              <a:ext uri="{909E8E84-426E-40DD-AFC4-6F175D3DCCD1}">
                <a14:hiddenFill xmlns:a14="http://schemas.microsoft.com/office/drawing/2010/main" xmlns="">
                  <a:solidFill>
                    <a:srgbClr val="FFFFFF"/>
                  </a:solidFill>
                </a14:hiddenFill>
              </a:ext>
            </a:extLst>
          </p:spPr>
        </p:pic>
        <p:pic>
          <p:nvPicPr>
            <p:cNvPr id="9" name="Picture 7" descr="P:\logos\i\iita\IITA_regular-sienna_with slogan (2).JPG"/>
            <p:cNvPicPr>
              <a:picLocks noChangeAspect="1" noChangeArrowheads="1"/>
            </p:cNvPicPr>
            <p:nvPr userDrawn="1"/>
          </p:nvPicPr>
          <p:blipFill>
            <a:blip r:embed="rId4" cstate="print">
              <a:extLst>
                <a:ext uri="{28A0092B-C50C-407E-A947-70E740481C1C}">
                  <a14:useLocalDpi xmlns:a14="http://schemas.microsoft.com/office/drawing/2010/main" xmlns="" val="0"/>
                </a:ext>
              </a:extLst>
            </a:blip>
            <a:srcRect/>
            <a:stretch>
              <a:fillRect/>
            </a:stretch>
          </p:blipFill>
          <p:spPr bwMode="auto">
            <a:xfrm>
              <a:off x="6191983" y="5867400"/>
              <a:ext cx="1123217" cy="564356"/>
            </a:xfrm>
            <a:prstGeom prst="rect">
              <a:avLst/>
            </a:prstGeom>
            <a:noFill/>
            <a:extLst>
              <a:ext uri="{909E8E84-426E-40DD-AFC4-6F175D3DCCD1}">
                <a14:hiddenFill xmlns:a14="http://schemas.microsoft.com/office/drawing/2010/main" xmlns="">
                  <a:solidFill>
                    <a:srgbClr val="FFFFFF"/>
                  </a:solidFill>
                </a14:hiddenFill>
              </a:ext>
            </a:extLst>
          </p:spPr>
        </p:pic>
      </p:grpSp>
      <p:grpSp>
        <p:nvGrpSpPr>
          <p:cNvPr id="10" name="Group 9"/>
          <p:cNvGrpSpPr>
            <a:grpSpLocks/>
          </p:cNvGrpSpPr>
          <p:nvPr userDrawn="1"/>
        </p:nvGrpSpPr>
        <p:grpSpPr bwMode="auto">
          <a:xfrm>
            <a:off x="1188668" y="6543671"/>
            <a:ext cx="7686540" cy="230832"/>
            <a:chOff x="1066800" y="6543986"/>
            <a:chExt cx="7305540" cy="229893"/>
          </a:xfrm>
        </p:grpSpPr>
        <p:sp>
          <p:nvSpPr>
            <p:cNvPr id="11" name="TextBox 6"/>
            <p:cNvSpPr txBox="1">
              <a:spLocks noChangeArrowheads="1"/>
            </p:cNvSpPr>
            <p:nvPr/>
          </p:nvSpPr>
          <p:spPr bwMode="auto">
            <a:xfrm>
              <a:off x="1676400" y="6543986"/>
              <a:ext cx="6695940" cy="22989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auto" hangingPunct="1">
                <a:spcBef>
                  <a:spcPts val="0"/>
                </a:spcBef>
                <a:spcAft>
                  <a:spcPts val="0"/>
                </a:spcAft>
                <a:buClr>
                  <a:srgbClr val="5F0500"/>
                </a:buClr>
                <a:defRPr/>
              </a:pPr>
              <a:r>
                <a:rPr lang="en-US" sz="900" i="1" dirty="0" smtClean="0">
                  <a:latin typeface="+mj-lt"/>
                </a:rPr>
                <a:t>The presentation has a Creative Commons </a:t>
              </a:r>
              <a:r>
                <a:rPr lang="en-US" sz="900" i="1" dirty="0" err="1" smtClean="0">
                  <a:latin typeface="+mj-lt"/>
                </a:rPr>
                <a:t>licence</a:t>
              </a:r>
              <a:r>
                <a:rPr lang="en-US" sz="900" i="1" dirty="0" smtClean="0">
                  <a:latin typeface="+mj-lt"/>
                </a:rPr>
                <a:t>. You are free to re-use or distribute this work, provided credit is given to ILRI.</a:t>
              </a:r>
              <a:endParaRPr lang="en-US" sz="900" dirty="0" smtClean="0">
                <a:latin typeface="+mj-lt"/>
              </a:endParaRPr>
            </a:p>
          </p:txBody>
        </p:sp>
        <p:pic>
          <p:nvPicPr>
            <p:cNvPr id="12" name="Picture 11" descr="P:\Pictures&amp;Resources\Icons\by-nc-sa.png"/>
            <p:cNvPicPr>
              <a:picLocks noChangeAspect="1" noChangeArrowheads="1"/>
            </p:cNvPicPr>
            <p:nvPr/>
          </p:nvPicPr>
          <p:blipFill>
            <a:blip r:embed="rId5" cstate="email">
              <a:extLst>
                <a:ext uri="{28A0092B-C50C-407E-A947-70E740481C1C}">
                  <a14:useLocalDpi xmlns:a14="http://schemas.microsoft.com/office/drawing/2010/main" xmlns=""/>
                </a:ext>
              </a:extLst>
            </a:blip>
            <a:srcRect/>
            <a:stretch>
              <a:fillRect/>
            </a:stretch>
          </p:blipFill>
          <p:spPr bwMode="auto">
            <a:xfrm>
              <a:off x="1066800" y="6554505"/>
              <a:ext cx="598485" cy="2097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13" name="Picture 12"/>
          <p:cNvPicPr>
            <a:picLocks noChangeAspect="1" noChangeArrowheads="1"/>
          </p:cNvPicPr>
          <p:nvPr userDrawn="1"/>
        </p:nvPicPr>
        <p:blipFill>
          <a:blip r:embed="rId6" cstate="print">
            <a:extLst>
              <a:ext uri="{28A0092B-C50C-407E-A947-70E740481C1C}">
                <a14:useLocalDpi xmlns:a14="http://schemas.microsoft.com/office/drawing/2010/main" xmlns="" val="0"/>
              </a:ext>
            </a:extLst>
          </a:blip>
          <a:srcRect/>
          <a:stretch>
            <a:fillRect/>
          </a:stretch>
        </p:blipFill>
        <p:spPr bwMode="auto">
          <a:xfrm>
            <a:off x="-9939" y="0"/>
            <a:ext cx="9144000" cy="134891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Tree>
    <p:extLst>
      <p:ext uri="{BB962C8B-B14F-4D97-AF65-F5344CB8AC3E}">
        <p14:creationId xmlns:p14="http://schemas.microsoft.com/office/powerpoint/2010/main" xmlns="" val="2613947212"/>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1_Custom Layout">
    <p:spTree>
      <p:nvGrpSpPr>
        <p:cNvPr id="1" name=""/>
        <p:cNvGrpSpPr/>
        <p:nvPr/>
      </p:nvGrpSpPr>
      <p:grpSpPr>
        <a:xfrm>
          <a:off x="0" y="0"/>
          <a:ext cx="0" cy="0"/>
          <a:chOff x="0" y="0"/>
          <a:chExt cx="0" cy="0"/>
        </a:xfrm>
      </p:grpSpPr>
      <p:sp>
        <p:nvSpPr>
          <p:cNvPr id="9" name="Text Placeholder 8"/>
          <p:cNvSpPr>
            <a:spLocks noGrp="1"/>
          </p:cNvSpPr>
          <p:nvPr>
            <p:ph type="body" sz="quarter" idx="12" hasCustomPrompt="1"/>
          </p:nvPr>
        </p:nvSpPr>
        <p:spPr>
          <a:xfrm>
            <a:off x="533400" y="1676400"/>
            <a:ext cx="7772400" cy="838200"/>
          </a:xfrm>
          <a:prstGeom prst="rect">
            <a:avLst/>
          </a:prstGeom>
        </p:spPr>
        <p:txBody>
          <a:bodyPr/>
          <a:lstStyle>
            <a:lvl1pPr marL="114300" indent="0">
              <a:buClr>
                <a:srgbClr val="712123"/>
              </a:buClr>
              <a:buNone/>
              <a:defRPr sz="4400">
                <a:latin typeface="Gill Sans" pitchFamily="34" charset="0"/>
              </a:defRPr>
            </a:lvl1pPr>
            <a:lvl2pPr>
              <a:buClr>
                <a:srgbClr val="712123"/>
              </a:buClr>
              <a:defRPr sz="2800"/>
            </a:lvl2pPr>
            <a:lvl3pPr>
              <a:buClr>
                <a:srgbClr val="712123"/>
              </a:buClr>
              <a:defRPr sz="2400"/>
            </a:lvl3pPr>
            <a:lvl4pPr>
              <a:buClr>
                <a:srgbClr val="712123"/>
              </a:buClr>
              <a:defRPr sz="2000"/>
            </a:lvl4pPr>
            <a:lvl5pPr>
              <a:buClr>
                <a:srgbClr val="712123"/>
              </a:buClr>
              <a:defRPr sz="1800"/>
            </a:lvl5pPr>
          </a:lstStyle>
          <a:p>
            <a:pPr lvl="0"/>
            <a:r>
              <a:rPr lang="en-US" dirty="0" smtClean="0"/>
              <a:t>Title</a:t>
            </a:r>
            <a:endParaRPr lang="en-US" dirty="0"/>
          </a:p>
        </p:txBody>
      </p:sp>
      <p:pic>
        <p:nvPicPr>
          <p:cNvPr id="4" name="Picture 3"/>
          <p:cNvPicPr>
            <a:picLocks noChangeAspect="1" noChangeArrowheads="1"/>
          </p:cNvPicPr>
          <p:nvPr userDrawn="1"/>
        </p:nvPicPr>
        <p:blipFill>
          <a:blip r:embed="rId2" cstate="print">
            <a:extLst>
              <a:ext uri="{28A0092B-C50C-407E-A947-70E740481C1C}">
                <a14:useLocalDpi xmlns:a14="http://schemas.microsoft.com/office/drawing/2010/main" xmlns="" val="0"/>
              </a:ext>
            </a:extLst>
          </a:blip>
          <a:srcRect/>
          <a:stretch>
            <a:fillRect/>
          </a:stretch>
        </p:blipFill>
        <p:spPr bwMode="auto">
          <a:xfrm>
            <a:off x="-9939" y="0"/>
            <a:ext cx="9144000" cy="134891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Tree>
    <p:extLst>
      <p:ext uri="{BB962C8B-B14F-4D97-AF65-F5344CB8AC3E}">
        <p14:creationId xmlns:p14="http://schemas.microsoft.com/office/powerpoint/2010/main" xmlns="" val="2674186290"/>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graph">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81000" y="1600200"/>
            <a:ext cx="7620000" cy="685800"/>
          </a:xfrm>
          <a:prstGeom prst="rect">
            <a:avLst/>
          </a:prstGeom>
        </p:spPr>
        <p:txBody>
          <a:bodyPr/>
          <a:lstStyle>
            <a:lvl1pPr>
              <a:defRPr>
                <a:latin typeface="Gill Sans" pitchFamily="34" charset="0"/>
              </a:defRPr>
            </a:lvl1pPr>
          </a:lstStyle>
          <a:p>
            <a:r>
              <a:rPr lang="en-US" dirty="0" smtClean="0"/>
              <a:t>For graphs</a:t>
            </a:r>
            <a:endParaRPr lang="en-US" dirty="0"/>
          </a:p>
        </p:txBody>
      </p:sp>
      <p:sp>
        <p:nvSpPr>
          <p:cNvPr id="5" name="Chart Placeholder 4"/>
          <p:cNvSpPr>
            <a:spLocks noGrp="1"/>
          </p:cNvSpPr>
          <p:nvPr>
            <p:ph type="chart" sz="quarter" idx="11" hasCustomPrompt="1"/>
          </p:nvPr>
        </p:nvSpPr>
        <p:spPr>
          <a:xfrm>
            <a:off x="533400" y="3352800"/>
            <a:ext cx="3733800" cy="2743200"/>
          </a:xfrm>
          <a:prstGeom prst="rect">
            <a:avLst/>
          </a:prstGeom>
          <a:blipFill>
            <a:blip r:embed="rId2" cstate="print"/>
            <a:stretch>
              <a:fillRect/>
            </a:stretch>
          </a:blipFill>
        </p:spPr>
        <p:txBody>
          <a:bodyPr/>
          <a:lstStyle>
            <a:lvl1pPr marL="114300" indent="0">
              <a:buNone/>
              <a:defRPr/>
            </a:lvl1pPr>
          </a:lstStyle>
          <a:p>
            <a:r>
              <a:rPr lang="en-US" dirty="0" smtClean="0"/>
              <a:t> </a:t>
            </a:r>
            <a:endParaRPr lang="en-US" dirty="0"/>
          </a:p>
        </p:txBody>
      </p:sp>
    </p:spTree>
    <p:extLst>
      <p:ext uri="{BB962C8B-B14F-4D97-AF65-F5344CB8AC3E}">
        <p14:creationId xmlns:p14="http://schemas.microsoft.com/office/powerpoint/2010/main" xmlns="" val="1003703436"/>
      </p:ext>
    </p:extLst>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tab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7200" y="1295400"/>
            <a:ext cx="7620000" cy="609600"/>
          </a:xfrm>
          <a:prstGeom prst="rect">
            <a:avLst/>
          </a:prstGeom>
        </p:spPr>
        <p:txBody>
          <a:bodyPr/>
          <a:lstStyle>
            <a:lvl1pPr>
              <a:defRPr sz="4400" baseline="0">
                <a:latin typeface="Gill Sans" pitchFamily="34" charset="0"/>
              </a:defRPr>
            </a:lvl1pPr>
          </a:lstStyle>
          <a:p>
            <a:r>
              <a:rPr lang="en-US" dirty="0" smtClean="0"/>
              <a:t>For tables use this format</a:t>
            </a:r>
            <a:endParaRPr lang="en-US" dirty="0"/>
          </a:p>
        </p:txBody>
      </p:sp>
      <p:sp>
        <p:nvSpPr>
          <p:cNvPr id="5" name="Table Placeholder 4"/>
          <p:cNvSpPr>
            <a:spLocks noGrp="1"/>
          </p:cNvSpPr>
          <p:nvPr>
            <p:ph type="tbl" sz="quarter" idx="12"/>
          </p:nvPr>
        </p:nvSpPr>
        <p:spPr>
          <a:xfrm>
            <a:off x="457200" y="2667000"/>
            <a:ext cx="7620000" cy="3733800"/>
          </a:xfrm>
          <a:prstGeom prst="rect">
            <a:avLst/>
          </a:prstGeom>
        </p:spPr>
        <p:txBody>
          <a:bodyPr/>
          <a:lstStyle>
            <a:lvl1pPr marL="114300" indent="0">
              <a:buNone/>
              <a:defRPr/>
            </a:lvl1pPr>
          </a:lstStyle>
          <a:p>
            <a:r>
              <a:rPr lang="en-US" smtClean="0"/>
              <a:t>Click icon to add table</a:t>
            </a:r>
            <a:endParaRPr lang="en-US" dirty="0"/>
          </a:p>
        </p:txBody>
      </p:sp>
      <p:sp>
        <p:nvSpPr>
          <p:cNvPr id="6" name="Text Placeholder 9"/>
          <p:cNvSpPr>
            <a:spLocks noGrp="1"/>
          </p:cNvSpPr>
          <p:nvPr>
            <p:ph type="body" sz="quarter" idx="11" hasCustomPrompt="1"/>
          </p:nvPr>
        </p:nvSpPr>
        <p:spPr>
          <a:xfrm>
            <a:off x="76200" y="0"/>
            <a:ext cx="7620000" cy="1143000"/>
          </a:xfrm>
          <a:prstGeom prst="rect">
            <a:avLst/>
          </a:prstGeom>
        </p:spPr>
        <p:txBody>
          <a:bodyPr/>
          <a:lstStyle>
            <a:lvl1pPr marL="114300" indent="0" algn="l">
              <a:buNone/>
              <a:defRPr sz="4800">
                <a:solidFill>
                  <a:schemeClr val="bg1"/>
                </a:solidFill>
              </a:defRPr>
            </a:lvl1pPr>
          </a:lstStyle>
          <a:p>
            <a:pPr lvl="0"/>
            <a:r>
              <a:rPr lang="en-US" dirty="0" smtClean="0"/>
              <a:t>Title</a:t>
            </a:r>
            <a:endParaRPr lang="en-US" dirty="0"/>
          </a:p>
        </p:txBody>
      </p:sp>
    </p:spTree>
    <p:extLst>
      <p:ext uri="{BB962C8B-B14F-4D97-AF65-F5344CB8AC3E}">
        <p14:creationId xmlns:p14="http://schemas.microsoft.com/office/powerpoint/2010/main" xmlns="" val="45466206"/>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1_tab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7200" y="1295400"/>
            <a:ext cx="7620000" cy="609600"/>
          </a:xfrm>
          <a:prstGeom prst="rect">
            <a:avLst/>
          </a:prstGeom>
        </p:spPr>
        <p:txBody>
          <a:bodyPr/>
          <a:lstStyle>
            <a:lvl1pPr>
              <a:defRPr baseline="0"/>
            </a:lvl1pPr>
          </a:lstStyle>
          <a:p>
            <a:r>
              <a:rPr lang="en-US" dirty="0" smtClean="0"/>
              <a:t>For tables use this format</a:t>
            </a:r>
            <a:endParaRPr lang="en-US" dirty="0"/>
          </a:p>
        </p:txBody>
      </p:sp>
      <p:sp>
        <p:nvSpPr>
          <p:cNvPr id="5" name="Table Placeholder 4"/>
          <p:cNvSpPr>
            <a:spLocks noGrp="1"/>
          </p:cNvSpPr>
          <p:nvPr>
            <p:ph type="tbl" sz="quarter" idx="12"/>
          </p:nvPr>
        </p:nvSpPr>
        <p:spPr>
          <a:xfrm>
            <a:off x="457200" y="2667000"/>
            <a:ext cx="7620000" cy="3733800"/>
          </a:xfrm>
          <a:prstGeom prst="rect">
            <a:avLst/>
          </a:prstGeom>
        </p:spPr>
        <p:txBody>
          <a:bodyPr/>
          <a:lstStyle>
            <a:lvl1pPr marL="114300" indent="0">
              <a:buNone/>
              <a:defRPr/>
            </a:lvl1pPr>
          </a:lstStyle>
          <a:p>
            <a:r>
              <a:rPr lang="en-US" smtClean="0"/>
              <a:t>Click icon to add table</a:t>
            </a:r>
            <a:endParaRPr lang="en-US" dirty="0"/>
          </a:p>
        </p:txBody>
      </p:sp>
      <p:sp>
        <p:nvSpPr>
          <p:cNvPr id="6" name="Text Placeholder 9"/>
          <p:cNvSpPr>
            <a:spLocks noGrp="1"/>
          </p:cNvSpPr>
          <p:nvPr>
            <p:ph type="body" sz="quarter" idx="11" hasCustomPrompt="1"/>
          </p:nvPr>
        </p:nvSpPr>
        <p:spPr>
          <a:xfrm>
            <a:off x="76200" y="0"/>
            <a:ext cx="7620000" cy="1143000"/>
          </a:xfrm>
          <a:prstGeom prst="rect">
            <a:avLst/>
          </a:prstGeom>
        </p:spPr>
        <p:txBody>
          <a:bodyPr/>
          <a:lstStyle>
            <a:lvl1pPr marL="114300" indent="0" algn="l">
              <a:buNone/>
              <a:defRPr sz="4800">
                <a:solidFill>
                  <a:schemeClr val="bg1"/>
                </a:solidFill>
              </a:defRPr>
            </a:lvl1pPr>
          </a:lstStyle>
          <a:p>
            <a:pPr lvl="0"/>
            <a:r>
              <a:rPr lang="en-US" dirty="0" smtClean="0"/>
              <a:t>Title</a:t>
            </a:r>
            <a:endParaRPr lang="en-US" dirty="0"/>
          </a:p>
        </p:txBody>
      </p:sp>
    </p:spTree>
    <p:extLst>
      <p:ext uri="{BB962C8B-B14F-4D97-AF65-F5344CB8AC3E}">
        <p14:creationId xmlns:p14="http://schemas.microsoft.com/office/powerpoint/2010/main" xmlns="" val="1497648557"/>
      </p:ext>
    </p:extLst>
  </p:cSld>
  <p:clrMapOvr>
    <a:masterClrMapping/>
  </p:clrMapOvr>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p>
            <a:r>
              <a:rPr lang="en-US" smtClean="0"/>
              <a:t>Click to edit Master title style</a:t>
            </a:r>
            <a:endParaRPr lang="en-US"/>
          </a:p>
        </p:txBody>
      </p:sp>
      <p:sp>
        <p:nvSpPr>
          <p:cNvPr id="3" name="Content Placeholder 2"/>
          <p:cNvSpPr>
            <a:spLocks noGrp="1"/>
          </p:cNvSpPr>
          <p:nvPr>
            <p:ph idx="1"/>
          </p:nvPr>
        </p:nvSpPr>
        <p:spPr>
          <a:xfrm>
            <a:off x="457200" y="1600200"/>
            <a:ext cx="8229600" cy="4525963"/>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0" y="6356350"/>
            <a:ext cx="2133600" cy="365125"/>
          </a:xfrm>
          <a:prstGeom prst="rect">
            <a:avLst/>
          </a:prstGeom>
        </p:spPr>
        <p:txBody>
          <a:bodyPr/>
          <a:lstStyle/>
          <a:p>
            <a:fld id="{E0E8873A-393D-408D-AA67-85D76FCDD1AA}" type="datetimeFigureOut">
              <a:rPr lang="en-US" smtClean="0"/>
              <a:pPr/>
              <a:t>7/1/2016</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fld id="{7FC285E3-3736-4797-AF53-E5E38917DF19}" type="slidenum">
              <a:rPr lang="en-US" smtClean="0"/>
              <a:pPr/>
              <a:t>‹#›</a:t>
            </a:fld>
            <a:endParaRPr lang="en-US"/>
          </a:p>
        </p:txBody>
      </p:sp>
    </p:spTree>
    <p:extLst>
      <p:ext uri="{BB962C8B-B14F-4D97-AF65-F5344CB8AC3E}">
        <p14:creationId xmlns:p14="http://schemas.microsoft.com/office/powerpoint/2010/main" xmlns="" val="364690596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360378" y="6161442"/>
            <a:ext cx="2133600" cy="365125"/>
          </a:xfrm>
          <a:prstGeom prst="rect">
            <a:avLst/>
          </a:prstGeom>
        </p:spPr>
        <p:txBody>
          <a:bodyPr/>
          <a:lstStyle/>
          <a:p>
            <a:r>
              <a:rPr lang="en-US" smtClean="0"/>
              <a:t>© your company name. All rights reserved.</a:t>
            </a:r>
            <a:endParaRPr lang="en-US"/>
          </a:p>
        </p:txBody>
      </p:sp>
      <p:sp>
        <p:nvSpPr>
          <p:cNvPr id="3" name="Footer Placeholder 2"/>
          <p:cNvSpPr>
            <a:spLocks noGrp="1"/>
          </p:cNvSpPr>
          <p:nvPr>
            <p:ph type="ftr" sz="quarter" idx="11"/>
          </p:nvPr>
        </p:nvSpPr>
        <p:spPr>
          <a:xfrm>
            <a:off x="3124200" y="6161442"/>
            <a:ext cx="2895600" cy="365125"/>
          </a:xfrm>
          <a:prstGeom prst="rect">
            <a:avLst/>
          </a:prstGeom>
        </p:spPr>
        <p:txBody>
          <a:bodyPr/>
          <a:lstStyle/>
          <a:p>
            <a:r>
              <a:rPr lang="en-US" smtClean="0"/>
              <a:t>Title of your presentation</a:t>
            </a:r>
            <a:endParaRPr lang="en-US"/>
          </a:p>
        </p:txBody>
      </p:sp>
      <p:sp>
        <p:nvSpPr>
          <p:cNvPr id="4" name="Slide Number Placeholder 3"/>
          <p:cNvSpPr>
            <a:spLocks noGrp="1"/>
          </p:cNvSpPr>
          <p:nvPr>
            <p:ph type="sldNum" sz="quarter" idx="12"/>
          </p:nvPr>
        </p:nvSpPr>
        <p:spPr>
          <a:xfrm>
            <a:off x="6639264" y="6161442"/>
            <a:ext cx="2133600" cy="365125"/>
          </a:xfrm>
          <a:prstGeom prst="rect">
            <a:avLst/>
          </a:prstGeom>
        </p:spPr>
        <p:txBody>
          <a:bodyPr/>
          <a:lstStyle/>
          <a:p>
            <a:fld id="{D3549F50-7AD4-464D-9032-CC0646FB2084}" type="slidenum">
              <a:rPr lang="en-US" smtClean="0"/>
              <a:pPr/>
              <a:t>‹#›</a:t>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2_Custom Layout">
    <p:spTree>
      <p:nvGrpSpPr>
        <p:cNvPr id="1" name=""/>
        <p:cNvGrpSpPr/>
        <p:nvPr/>
      </p:nvGrpSpPr>
      <p:grpSpPr>
        <a:xfrm>
          <a:off x="0" y="0"/>
          <a:ext cx="0" cy="0"/>
          <a:chOff x="0" y="0"/>
          <a:chExt cx="0" cy="0"/>
        </a:xfrm>
      </p:grpSpPr>
      <p:sp>
        <p:nvSpPr>
          <p:cNvPr id="9" name="Text Placeholder 8"/>
          <p:cNvSpPr>
            <a:spLocks noGrp="1"/>
          </p:cNvSpPr>
          <p:nvPr>
            <p:ph type="body" sz="quarter" idx="12"/>
          </p:nvPr>
        </p:nvSpPr>
        <p:spPr>
          <a:xfrm>
            <a:off x="457200" y="2514600"/>
            <a:ext cx="7772400" cy="4038600"/>
          </a:xfrm>
          <a:prstGeom prst="rect">
            <a:avLst/>
          </a:prstGeom>
        </p:spPr>
        <p:txBody>
          <a:bodyPr/>
          <a:lstStyle>
            <a:lvl1pPr>
              <a:buClr>
                <a:srgbClr val="EC821C"/>
              </a:buClr>
              <a:defRPr sz="2800"/>
            </a:lvl1pPr>
            <a:lvl2pPr>
              <a:buClr>
                <a:srgbClr val="EC821C"/>
              </a:buClr>
              <a:defRPr sz="2800"/>
            </a:lvl2pPr>
            <a:lvl3pPr>
              <a:buClr>
                <a:srgbClr val="EC821C"/>
              </a:buClr>
              <a:defRPr sz="2400"/>
            </a:lvl3pPr>
            <a:lvl4pPr>
              <a:buClr>
                <a:srgbClr val="EC821C"/>
              </a:buClr>
              <a:defRPr sz="2000"/>
            </a:lvl4pPr>
            <a:lvl5pPr>
              <a:buClr>
                <a:srgbClr val="EC821C"/>
              </a:buClr>
              <a:defRPr sz="18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10" name="Text Placeholder 9"/>
          <p:cNvSpPr>
            <a:spLocks noGrp="1"/>
          </p:cNvSpPr>
          <p:nvPr>
            <p:ph type="body" sz="quarter" idx="11"/>
          </p:nvPr>
        </p:nvSpPr>
        <p:spPr>
          <a:xfrm>
            <a:off x="457200" y="1295400"/>
            <a:ext cx="7620000" cy="1143000"/>
          </a:xfrm>
          <a:prstGeom prst="rect">
            <a:avLst/>
          </a:prstGeom>
        </p:spPr>
        <p:txBody>
          <a:bodyPr/>
          <a:lstStyle>
            <a:lvl1pPr marL="114300" indent="0" algn="l">
              <a:buNone/>
              <a:defRPr sz="4800"/>
            </a:lvl1pPr>
          </a:lstStyle>
          <a:p>
            <a:pPr lvl="0"/>
            <a:r>
              <a:rPr lang="en-US" smtClean="0"/>
              <a:t>Click to edit Master text styles</a:t>
            </a: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9" name="Text Placeholder 8"/>
          <p:cNvSpPr>
            <a:spLocks noGrp="1"/>
          </p:cNvSpPr>
          <p:nvPr>
            <p:ph type="body" sz="quarter" idx="12"/>
          </p:nvPr>
        </p:nvSpPr>
        <p:spPr>
          <a:xfrm>
            <a:off x="457200" y="2514600"/>
            <a:ext cx="7772400" cy="4038600"/>
          </a:xfrm>
          <a:prstGeom prst="rect">
            <a:avLst/>
          </a:prstGeom>
        </p:spPr>
        <p:txBody>
          <a:bodyPr/>
          <a:lstStyle>
            <a:lvl1pPr>
              <a:buClr>
                <a:srgbClr val="EC821C"/>
              </a:buClr>
              <a:defRPr sz="2800"/>
            </a:lvl1pPr>
            <a:lvl2pPr>
              <a:buClr>
                <a:srgbClr val="EC821C"/>
              </a:buClr>
              <a:defRPr sz="2800"/>
            </a:lvl2pPr>
            <a:lvl3pPr>
              <a:buClr>
                <a:srgbClr val="EC821C"/>
              </a:buClr>
              <a:defRPr sz="2400"/>
            </a:lvl3pPr>
            <a:lvl4pPr>
              <a:buClr>
                <a:srgbClr val="EC821C"/>
              </a:buClr>
              <a:defRPr sz="2000"/>
            </a:lvl4pPr>
            <a:lvl5pPr>
              <a:buClr>
                <a:srgbClr val="EC821C"/>
              </a:buClr>
              <a:defRPr sz="18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10" name="Text Placeholder 9"/>
          <p:cNvSpPr>
            <a:spLocks noGrp="1"/>
          </p:cNvSpPr>
          <p:nvPr>
            <p:ph type="body" sz="quarter" idx="11"/>
          </p:nvPr>
        </p:nvSpPr>
        <p:spPr>
          <a:xfrm>
            <a:off x="457200" y="1295400"/>
            <a:ext cx="7620000" cy="1143000"/>
          </a:xfrm>
          <a:prstGeom prst="rect">
            <a:avLst/>
          </a:prstGeom>
        </p:spPr>
        <p:txBody>
          <a:bodyPr/>
          <a:lstStyle>
            <a:lvl1pPr marL="114300" indent="0" algn="l">
              <a:buNone/>
              <a:defRPr sz="4800"/>
            </a:lvl1pPr>
          </a:lstStyle>
          <a:p>
            <a:pPr lvl="0"/>
            <a:r>
              <a:rPr lang="en-US" smtClean="0"/>
              <a:t>Click to edit Master text styles</a:t>
            </a: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image" Target="../media/image2.png"/><Relationship Id="rId5" Type="http://schemas.openxmlformats.org/officeDocument/2006/relationships/slideLayout" Target="../slideLayouts/slideLayout5.xml"/><Relationship Id="rId10"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slideLayout" Target="../slideLayouts/slideLayout11.xml"/><Relationship Id="rId1" Type="http://schemas.openxmlformats.org/officeDocument/2006/relationships/slideLayout" Target="../slideLayouts/slideLayout10.xml"/><Relationship Id="rId6" Type="http://schemas.openxmlformats.org/officeDocument/2006/relationships/theme" Target="../theme/theme2.xml"/><Relationship Id="rId5" Type="http://schemas.openxmlformats.org/officeDocument/2006/relationships/slideLayout" Target="../slideLayouts/slideLayout14.xml"/><Relationship Id="rId4" Type="http://schemas.openxmlformats.org/officeDocument/2006/relationships/slideLayout" Target="../slideLayouts/slideLayout1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tint val="90000"/>
              </a:schemeClr>
            </a:gs>
            <a:gs pos="100000">
              <a:schemeClr val="bg1">
                <a:shade val="100000"/>
                <a:satMod val="115000"/>
              </a:schemeClr>
            </a:gs>
            <a:gs pos="100000">
              <a:schemeClr val="bg1">
                <a:shade val="70000"/>
                <a:satMod val="130000"/>
              </a:schemeClr>
            </a:gs>
          </a:gsLst>
          <a:path path="circle">
            <a:fillToRect l="20000" t="50000" r="100000" b="50000"/>
          </a:path>
          <a:tileRect/>
        </a:gradFill>
        <a:effectLst/>
      </p:bgPr>
    </p:bg>
    <p:spTree>
      <p:nvGrpSpPr>
        <p:cNvPr id="1" name=""/>
        <p:cNvGrpSpPr/>
        <p:nvPr/>
      </p:nvGrpSpPr>
      <p:grpSpPr>
        <a:xfrm>
          <a:off x="0" y="0"/>
          <a:ext cx="0" cy="0"/>
          <a:chOff x="0" y="0"/>
          <a:chExt cx="0" cy="0"/>
        </a:xfrm>
      </p:grpSpPr>
      <p:pic>
        <p:nvPicPr>
          <p:cNvPr id="3" name="Picture 2"/>
          <p:cNvPicPr>
            <a:picLocks noChangeAspect="1" noChangeArrowheads="1"/>
          </p:cNvPicPr>
          <p:nvPr/>
        </p:nvPicPr>
        <p:blipFill>
          <a:blip r:embed="rId11" cstate="print">
            <a:extLst>
              <a:ext uri="{28A0092B-C50C-407E-A947-70E740481C1C}">
                <a14:useLocalDpi xmlns:a14="http://schemas.microsoft.com/office/drawing/2010/main" xmlns="" val="0"/>
              </a:ext>
            </a:extLst>
          </a:blip>
          <a:srcRect/>
          <a:stretch>
            <a:fillRect/>
          </a:stretch>
        </p:blipFill>
        <p:spPr bwMode="auto">
          <a:xfrm>
            <a:off x="-9939" y="0"/>
            <a:ext cx="9144000" cy="134891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Tree>
  </p:cSld>
  <p:clrMap bg1="lt1" tx1="dk1" bg2="lt2" tx2="dk2" accent1="accent1" accent2="accent2" accent3="accent3" accent4="accent4" accent5="accent5" accent6="accent6" hlink="hlink" folHlink="folHlink"/>
  <p:sldLayoutIdLst>
    <p:sldLayoutId id="2147483661" r:id="rId1"/>
    <p:sldLayoutId id="2147483670" r:id="rId2"/>
    <p:sldLayoutId id="2147483667" r:id="rId3"/>
    <p:sldLayoutId id="2147483668" r:id="rId4"/>
    <p:sldLayoutId id="2147483673" r:id="rId5"/>
    <p:sldLayoutId id="2147483681" r:id="rId6"/>
    <p:sldLayoutId id="2147483682" r:id="rId7"/>
    <p:sldLayoutId id="2147483683" r:id="rId8"/>
    <p:sldLayoutId id="2147483684" r:id="rId9"/>
  </p:sldLayoutIdLst>
  <p:timing>
    <p:tnLst>
      <p:par>
        <p:cTn id="1" dur="indefinite" restart="never" nodeType="tmRoot"/>
      </p:par>
    </p:tnLst>
  </p:timing>
  <p:txStyles>
    <p:titleStyle>
      <a:lvl1pPr algn="l" defTabSz="914400" rtl="0" eaLnBrk="1" latinLnBrk="0" hangingPunct="1">
        <a:spcBef>
          <a:spcPct val="0"/>
        </a:spcBef>
        <a:buNone/>
        <a:defRPr sz="4600" kern="1200" cap="none" spc="-100" baseline="0">
          <a:ln>
            <a:noFill/>
          </a:ln>
          <a:solidFill>
            <a:schemeClr val="tx2"/>
          </a:solidFill>
          <a:effectLst/>
          <a:latin typeface="+mn-lt"/>
          <a:ea typeface="+mj-ea"/>
          <a:cs typeface="+mj-cs"/>
        </a:defRPr>
      </a:lvl1pPr>
    </p:titleStyle>
    <p:bodyStyle>
      <a:lvl1pPr marL="342900" indent="-228600" algn="l" defTabSz="914400" rtl="0" eaLnBrk="1" latinLnBrk="0" hangingPunct="1">
        <a:spcBef>
          <a:spcPct val="20000"/>
        </a:spcBef>
        <a:buClr>
          <a:srgbClr val="156734"/>
        </a:buClr>
        <a:buFont typeface="Wingdings" pitchFamily="2" charset="2"/>
        <a:buChar char="§"/>
        <a:defRPr sz="2200" kern="1200">
          <a:solidFill>
            <a:schemeClr val="tx1"/>
          </a:solidFill>
          <a:latin typeface="+mn-lt"/>
          <a:ea typeface="+mn-ea"/>
          <a:cs typeface="+mn-cs"/>
        </a:defRPr>
      </a:lvl1pPr>
      <a:lvl2pPr marL="640080" indent="-228600" algn="l" defTabSz="914400" rtl="0" eaLnBrk="1" latinLnBrk="0" hangingPunct="1">
        <a:spcBef>
          <a:spcPct val="20000"/>
        </a:spcBef>
        <a:buClr>
          <a:srgbClr val="156734"/>
        </a:buClr>
        <a:buFont typeface="Wingdings" pitchFamily="2" charset="2"/>
        <a:buChar char="§"/>
        <a:defRPr sz="2000" kern="1200">
          <a:solidFill>
            <a:schemeClr val="tx1"/>
          </a:solidFill>
          <a:latin typeface="+mn-lt"/>
          <a:ea typeface="+mn-ea"/>
          <a:cs typeface="+mn-cs"/>
        </a:defRPr>
      </a:lvl2pPr>
      <a:lvl3pPr marL="1005840" indent="-228600" algn="l" defTabSz="914400" rtl="0" eaLnBrk="1" latinLnBrk="0" hangingPunct="1">
        <a:spcBef>
          <a:spcPct val="20000"/>
        </a:spcBef>
        <a:buClr>
          <a:srgbClr val="156734"/>
        </a:buClr>
        <a:buFont typeface="Wingdings" pitchFamily="2" charset="2"/>
        <a:buChar char="§"/>
        <a:defRPr sz="1800" kern="1200">
          <a:solidFill>
            <a:schemeClr val="tx1"/>
          </a:solidFill>
          <a:latin typeface="+mn-lt"/>
          <a:ea typeface="+mn-ea"/>
          <a:cs typeface="+mn-cs"/>
        </a:defRPr>
      </a:lvl3pPr>
      <a:lvl4pPr marL="1280160" indent="-228600" algn="l" defTabSz="914400" rtl="0" eaLnBrk="1" latinLnBrk="0" hangingPunct="1">
        <a:spcBef>
          <a:spcPct val="20000"/>
        </a:spcBef>
        <a:buClr>
          <a:srgbClr val="156734"/>
        </a:buClr>
        <a:buFont typeface="Wingdings" pitchFamily="2" charset="2"/>
        <a:buChar char="§"/>
        <a:defRPr sz="1600" kern="1200">
          <a:solidFill>
            <a:schemeClr val="tx1"/>
          </a:solidFill>
          <a:latin typeface="+mn-lt"/>
          <a:ea typeface="+mn-ea"/>
          <a:cs typeface="+mn-cs"/>
        </a:defRPr>
      </a:lvl4pPr>
      <a:lvl5pPr marL="1554480" indent="-228600" algn="l" defTabSz="914400" rtl="0" eaLnBrk="1" latinLnBrk="0" hangingPunct="1">
        <a:spcBef>
          <a:spcPct val="20000"/>
        </a:spcBef>
        <a:buClr>
          <a:srgbClr val="156734"/>
        </a:buClr>
        <a:buFont typeface="Wingdings" pitchFamily="2" charset="2"/>
        <a:buChar char="§"/>
        <a:defRPr sz="1400" kern="1200" baseline="0">
          <a:solidFill>
            <a:schemeClr val="tx1"/>
          </a:solidFill>
          <a:latin typeface="+mn-lt"/>
          <a:ea typeface="+mn-ea"/>
          <a:cs typeface="+mn-cs"/>
        </a:defRPr>
      </a:lvl5pPr>
      <a:lvl6pPr marL="1737360" indent="-182880" algn="l" defTabSz="914400" rtl="0" eaLnBrk="1" latinLnBrk="0" hangingPunct="1">
        <a:spcBef>
          <a:spcPct val="20000"/>
        </a:spcBef>
        <a:buClr>
          <a:schemeClr val="accent1"/>
        </a:buClr>
        <a:buFont typeface="Arial" pitchFamily="34" charset="0"/>
        <a:buChar char="•"/>
        <a:defRPr sz="1400" kern="1200" baseline="0">
          <a:solidFill>
            <a:schemeClr val="tx1"/>
          </a:solidFill>
          <a:latin typeface="+mn-lt"/>
          <a:ea typeface="+mn-ea"/>
          <a:cs typeface="+mn-cs"/>
        </a:defRPr>
      </a:lvl6pPr>
      <a:lvl7pPr marL="1920240" indent="-182880" algn="l" defTabSz="914400" rtl="0" eaLnBrk="1" latinLnBrk="0" hangingPunct="1">
        <a:spcBef>
          <a:spcPct val="20000"/>
        </a:spcBef>
        <a:buClr>
          <a:schemeClr val="accent2"/>
        </a:buClr>
        <a:buFont typeface="Arial" pitchFamily="34" charset="0"/>
        <a:buChar char="•"/>
        <a:defRPr sz="1400" kern="1200">
          <a:solidFill>
            <a:schemeClr val="tx1"/>
          </a:solidFill>
          <a:latin typeface="+mn-lt"/>
          <a:ea typeface="+mn-ea"/>
          <a:cs typeface="+mn-cs"/>
        </a:defRPr>
      </a:lvl7pPr>
      <a:lvl8pPr marL="2103120" indent="-182880" algn="l" defTabSz="914400" rtl="0" eaLnBrk="1" latinLnBrk="0" hangingPunct="1">
        <a:spcBef>
          <a:spcPct val="20000"/>
        </a:spcBef>
        <a:buClr>
          <a:schemeClr val="accent3"/>
        </a:buClr>
        <a:buFont typeface="Arial" pitchFamily="34" charset="0"/>
        <a:buChar char="•"/>
        <a:defRPr sz="1400" kern="1200">
          <a:solidFill>
            <a:schemeClr val="tx1"/>
          </a:solidFill>
          <a:latin typeface="+mn-lt"/>
          <a:ea typeface="+mn-ea"/>
          <a:cs typeface="+mn-cs"/>
        </a:defRPr>
      </a:lvl8pPr>
      <a:lvl9pPr marL="2286000" indent="-182880" algn="l" defTabSz="914400" rtl="0" eaLnBrk="1" latinLnBrk="0" hangingPunct="1">
        <a:spcBef>
          <a:spcPct val="20000"/>
        </a:spcBef>
        <a:buClr>
          <a:schemeClr val="accent4"/>
        </a:buClr>
        <a:buFont typeface="Arial" pitchFamily="34" charset="0"/>
        <a:buChar char="•"/>
        <a:defRPr sz="14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dirty="0" smtClean="0"/>
              <a:t>Insert picture</a:t>
            </a:r>
            <a:endParaRPr lang="en-US" dirty="0"/>
          </a:p>
        </p:txBody>
      </p:sp>
      <p:sp>
        <p:nvSpPr>
          <p:cNvPr id="3" name="Text Placeholder 2"/>
          <p:cNvSpPr>
            <a:spLocks noGrp="1"/>
          </p:cNvSpPr>
          <p:nvPr>
            <p:ph type="body" idx="1"/>
          </p:nvPr>
        </p:nvSpPr>
        <p:spPr>
          <a:xfrm>
            <a:off x="457200" y="1600201"/>
            <a:ext cx="5181600" cy="2971800"/>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xmlns="" val="736362905"/>
      </p:ext>
    </p:extLst>
  </p:cSld>
  <p:clrMap bg1="lt1" tx1="dk1" bg2="lt2" tx2="dk2" accent1="accent1" accent2="accent2" accent3="accent3" accent4="accent4" accent5="accent5" accent6="accent6" hlink="hlink" folHlink="folHlink"/>
  <p:sldLayoutIdLst>
    <p:sldLayoutId id="2147483675" r:id="rId1"/>
    <p:sldLayoutId id="2147483680" r:id="rId2"/>
    <p:sldLayoutId id="2147483676" r:id="rId3"/>
    <p:sldLayoutId id="2147483666" r:id="rId4"/>
    <p:sldLayoutId id="2147483679" r:id="rId5"/>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Layout" Target="../slideLayouts/slideLayout6.xml"/><Relationship Id="rId6" Type="http://schemas.openxmlformats.org/officeDocument/2006/relationships/image" Target="../media/image20.png"/><Relationship Id="rId5" Type="http://schemas.openxmlformats.org/officeDocument/2006/relationships/image" Target="../media/image19.jpeg"/><Relationship Id="rId4" Type="http://schemas.openxmlformats.org/officeDocument/2006/relationships/image" Target="../media/image13.jpeg"/></Relationships>
</file>

<file path=ppt/slides/_rels/slide1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Layout" Target="../slideLayouts/slideLayout6.xml"/><Relationship Id="rId6" Type="http://schemas.openxmlformats.org/officeDocument/2006/relationships/image" Target="../media/image20.png"/><Relationship Id="rId5" Type="http://schemas.openxmlformats.org/officeDocument/2006/relationships/image" Target="../media/image19.jpeg"/><Relationship Id="rId4" Type="http://schemas.openxmlformats.org/officeDocument/2006/relationships/image" Target="../media/image13.jpeg"/></Relationships>
</file>

<file path=ppt/slides/_rels/slide1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Layout" Target="../slideLayouts/slideLayout6.xml"/><Relationship Id="rId6" Type="http://schemas.openxmlformats.org/officeDocument/2006/relationships/image" Target="../media/image20.png"/><Relationship Id="rId5" Type="http://schemas.openxmlformats.org/officeDocument/2006/relationships/image" Target="../media/image19.jpeg"/><Relationship Id="rId4" Type="http://schemas.openxmlformats.org/officeDocument/2006/relationships/image" Target="../media/image13.jpeg"/></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2.xml"/><Relationship Id="rId7" Type="http://schemas.openxmlformats.org/officeDocument/2006/relationships/image" Target="../media/image24.jpeg"/><Relationship Id="rId2" Type="http://schemas.openxmlformats.org/officeDocument/2006/relationships/slideLayout" Target="../slideLayouts/slideLayout7.xml"/><Relationship Id="rId1" Type="http://schemas.openxmlformats.org/officeDocument/2006/relationships/vmlDrawing" Target="../drawings/vmlDrawing1.vml"/><Relationship Id="rId6" Type="http://schemas.openxmlformats.org/officeDocument/2006/relationships/image" Target="../media/image23.jpeg"/><Relationship Id="rId5" Type="http://schemas.openxmlformats.org/officeDocument/2006/relationships/image" Target="../media/image22.jpeg"/><Relationship Id="rId4" Type="http://schemas.openxmlformats.org/officeDocument/2006/relationships/package" Target="../embeddings/Microsoft_Office_Word_Document1.docx"/></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Layout" Target="../slideLayouts/slideLayout9.xml"/></Relationships>
</file>

<file path=ppt/slides/_rels/slide3.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Layout" Target="../slideLayouts/slideLayout8.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image" Target="../media/image12.png"/><Relationship Id="rId1" Type="http://schemas.openxmlformats.org/officeDocument/2006/relationships/slideLayout" Target="../slideLayouts/slideLayout6.xml"/><Relationship Id="rId6" Type="http://schemas.openxmlformats.org/officeDocument/2006/relationships/image" Target="../media/image16.jpeg"/><Relationship Id="rId5" Type="http://schemas.openxmlformats.org/officeDocument/2006/relationships/image" Target="../media/image15.jpeg"/><Relationship Id="rId4" Type="http://schemas.openxmlformats.org/officeDocument/2006/relationships/image" Target="../media/image14.jpeg"/></Relationships>
</file>

<file path=ppt/slides/_rels/slide9.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image" Target="../media/image12.png"/><Relationship Id="rId1" Type="http://schemas.openxmlformats.org/officeDocument/2006/relationships/slideLayout" Target="../slideLayouts/slideLayout6.xml"/><Relationship Id="rId6" Type="http://schemas.openxmlformats.org/officeDocument/2006/relationships/image" Target="../media/image16.jpeg"/><Relationship Id="rId5" Type="http://schemas.openxmlformats.org/officeDocument/2006/relationships/image" Target="../media/image15.jpeg"/><Relationship Id="rId4" Type="http://schemas.openxmlformats.org/officeDocument/2006/relationships/image" Target="../media/image14.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1"/>
          </p:nvPr>
        </p:nvSpPr>
        <p:spPr>
          <a:xfrm>
            <a:off x="838200" y="1371600"/>
            <a:ext cx="7124700" cy="2057400"/>
          </a:xfrm>
        </p:spPr>
        <p:txBody>
          <a:bodyPr/>
          <a:lstStyle/>
          <a:p>
            <a:r>
              <a:rPr lang="en-US" sz="2800" b="1" dirty="0" smtClean="0"/>
              <a:t>Farm typologies and sustainable intensification: where the rubber meets the road</a:t>
            </a:r>
            <a:endParaRPr lang="en-US" sz="2800" dirty="0" smtClean="0"/>
          </a:p>
          <a:p>
            <a:r>
              <a:rPr lang="en-US" dirty="0">
                <a:latin typeface="Arial" panose="020B0604020202020204" pitchFamily="34" charset="0"/>
                <a:cs typeface="Arial" panose="020B0604020202020204" pitchFamily="34" charset="0"/>
              </a:rPr>
              <a:t/>
            </a:r>
            <a:br>
              <a:rPr lang="en-US" dirty="0">
                <a:latin typeface="Arial" panose="020B0604020202020204" pitchFamily="34" charset="0"/>
                <a:cs typeface="Arial" panose="020B0604020202020204" pitchFamily="34" charset="0"/>
              </a:rPr>
            </a:br>
            <a:endParaRPr lang="en-US" dirty="0">
              <a:latin typeface="Arial" panose="020B0604020202020204" pitchFamily="34" charset="0"/>
              <a:cs typeface="Arial" panose="020B0604020202020204" pitchFamily="34" charset="0"/>
            </a:endParaRPr>
          </a:p>
        </p:txBody>
      </p:sp>
      <p:sp>
        <p:nvSpPr>
          <p:cNvPr id="3" name="Text Placeholder 2"/>
          <p:cNvSpPr>
            <a:spLocks noGrp="1"/>
          </p:cNvSpPr>
          <p:nvPr>
            <p:ph type="body" sz="quarter" idx="12"/>
          </p:nvPr>
        </p:nvSpPr>
        <p:spPr>
          <a:xfrm>
            <a:off x="685801" y="3581400"/>
            <a:ext cx="7696200" cy="1828800"/>
          </a:xfrm>
        </p:spPr>
        <p:txBody>
          <a:bodyPr/>
          <a:lstStyle/>
          <a:p>
            <a:pPr>
              <a:lnSpc>
                <a:spcPct val="150000"/>
              </a:lnSpc>
            </a:pPr>
            <a:r>
              <a:rPr lang="en-US" sz="1800" dirty="0" smtClean="0"/>
              <a:t>Regis Chikowo, </a:t>
            </a:r>
            <a:r>
              <a:rPr lang="en-US" sz="1800" dirty="0" err="1" smtClean="0"/>
              <a:t>Sieg</a:t>
            </a:r>
            <a:r>
              <a:rPr lang="en-US" sz="1800" dirty="0" smtClean="0"/>
              <a:t> </a:t>
            </a:r>
            <a:r>
              <a:rPr lang="en-US" sz="1800" dirty="0" err="1" smtClean="0"/>
              <a:t>Snapp</a:t>
            </a:r>
            <a:r>
              <a:rPr lang="en-US" sz="1800" dirty="0" smtClean="0"/>
              <a:t>, Jonathan </a:t>
            </a:r>
            <a:r>
              <a:rPr lang="en-US" sz="1800" dirty="0" err="1" smtClean="0"/>
              <a:t>Odhong</a:t>
            </a:r>
            <a:r>
              <a:rPr lang="en-US" sz="1800" dirty="0" smtClean="0"/>
              <a:t>, </a:t>
            </a:r>
            <a:r>
              <a:rPr lang="en-US" sz="1800" dirty="0" err="1" smtClean="0"/>
              <a:t>Irmgard</a:t>
            </a:r>
            <a:r>
              <a:rPr lang="en-US" sz="1800" dirty="0" smtClean="0"/>
              <a:t> </a:t>
            </a:r>
            <a:r>
              <a:rPr lang="en-US" sz="1800" dirty="0" err="1" smtClean="0"/>
              <a:t>Hoeschle</a:t>
            </a:r>
            <a:r>
              <a:rPr lang="en-US" sz="1800" dirty="0" smtClean="0"/>
              <a:t>-</a:t>
            </a:r>
            <a:r>
              <a:rPr lang="en-US" sz="1800" dirty="0" err="1" smtClean="0"/>
              <a:t>Zeledon</a:t>
            </a:r>
            <a:r>
              <a:rPr lang="en-US" sz="1800" dirty="0" smtClean="0"/>
              <a:t>, </a:t>
            </a:r>
            <a:r>
              <a:rPr lang="en-US" sz="1800" dirty="0" err="1" smtClean="0"/>
              <a:t>Mateete</a:t>
            </a:r>
            <a:r>
              <a:rPr lang="en-US" sz="1800" dirty="0" smtClean="0"/>
              <a:t> </a:t>
            </a:r>
            <a:r>
              <a:rPr lang="en-US" sz="1800" dirty="0" err="1" smtClean="0"/>
              <a:t>Bekunda</a:t>
            </a:r>
            <a:endParaRPr lang="en-US" sz="1800" b="1" dirty="0" smtClean="0"/>
          </a:p>
          <a:p>
            <a:r>
              <a:rPr lang="en-US" sz="2400" dirty="0"/>
              <a:t/>
            </a:r>
            <a:br>
              <a:rPr lang="en-US" sz="2400" dirty="0"/>
            </a:br>
            <a:endParaRPr lang="en-US" dirty="0"/>
          </a:p>
        </p:txBody>
      </p:sp>
    </p:spTree>
    <p:extLst>
      <p:ext uri="{BB962C8B-B14F-4D97-AF65-F5344CB8AC3E}">
        <p14:creationId xmlns:p14="http://schemas.microsoft.com/office/powerpoint/2010/main" xmlns="" val="2439034398"/>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42938" y="1071563"/>
            <a:ext cx="8329612" cy="1143000"/>
          </a:xfrm>
        </p:spPr>
        <p:txBody>
          <a:bodyPr/>
          <a:lstStyle/>
          <a:p>
            <a:pPr>
              <a:defRPr/>
            </a:pPr>
            <a:r>
              <a:rPr lang="en-US" sz="3200" dirty="0" smtClean="0"/>
              <a:t>Resource constrained 0.6 ha farm: intercropping-based farm design</a:t>
            </a:r>
            <a:br>
              <a:rPr lang="en-US" sz="3200" dirty="0" smtClean="0"/>
            </a:br>
            <a:r>
              <a:rPr lang="en-US" sz="4800" dirty="0" smtClean="0"/>
              <a:t/>
            </a:r>
            <a:br>
              <a:rPr lang="en-US" sz="4800" dirty="0" smtClean="0"/>
            </a:br>
            <a:endParaRPr lang="en-US" dirty="0"/>
          </a:p>
        </p:txBody>
      </p:sp>
      <p:sp>
        <p:nvSpPr>
          <p:cNvPr id="51203" name="Rectangle 7135"/>
          <p:cNvSpPr>
            <a:spLocks noChangeArrowheads="1"/>
          </p:cNvSpPr>
          <p:nvPr/>
        </p:nvSpPr>
        <p:spPr bwMode="auto">
          <a:xfrm>
            <a:off x="571500" y="2786063"/>
            <a:ext cx="3405188" cy="2711450"/>
          </a:xfrm>
          <a:prstGeom prst="rect">
            <a:avLst/>
          </a:prstGeom>
          <a:solidFill>
            <a:srgbClr val="FFFFFF"/>
          </a:solidFill>
          <a:ln w="9525">
            <a:solidFill>
              <a:srgbClr val="000000"/>
            </a:solidFill>
            <a:miter lim="800000"/>
            <a:headEnd/>
            <a:tailEnd/>
          </a:ln>
        </p:spPr>
        <p:txBody>
          <a:bodyPr/>
          <a:lstStyle/>
          <a:p>
            <a:endParaRPr lang="en-US"/>
          </a:p>
        </p:txBody>
      </p:sp>
      <p:sp>
        <p:nvSpPr>
          <p:cNvPr id="51204" name="Rectangle 7135"/>
          <p:cNvSpPr>
            <a:spLocks noChangeArrowheads="1"/>
          </p:cNvSpPr>
          <p:nvPr/>
        </p:nvSpPr>
        <p:spPr bwMode="auto">
          <a:xfrm>
            <a:off x="5072063" y="2786063"/>
            <a:ext cx="3405187" cy="2711450"/>
          </a:xfrm>
          <a:prstGeom prst="rect">
            <a:avLst/>
          </a:prstGeom>
          <a:solidFill>
            <a:srgbClr val="FFFFFF"/>
          </a:solidFill>
          <a:ln w="9525">
            <a:solidFill>
              <a:srgbClr val="000000"/>
            </a:solidFill>
            <a:miter lim="800000"/>
            <a:headEnd/>
            <a:tailEnd/>
          </a:ln>
        </p:spPr>
        <p:txBody>
          <a:bodyPr/>
          <a:lstStyle/>
          <a:p>
            <a:endParaRPr lang="en-US"/>
          </a:p>
        </p:txBody>
      </p:sp>
      <p:grpSp>
        <p:nvGrpSpPr>
          <p:cNvPr id="3" name="Group 12"/>
          <p:cNvGrpSpPr>
            <a:grpSpLocks/>
          </p:cNvGrpSpPr>
          <p:nvPr/>
        </p:nvGrpSpPr>
        <p:grpSpPr bwMode="auto">
          <a:xfrm>
            <a:off x="785813" y="2571750"/>
            <a:ext cx="2814637" cy="1052513"/>
            <a:chOff x="785786" y="2357430"/>
            <a:chExt cx="2815206" cy="1052623"/>
          </a:xfrm>
        </p:grpSpPr>
        <p:pic>
          <p:nvPicPr>
            <p:cNvPr id="51414" name="Picture 5" descr="C:\Users\Dr Chikowo\Desktop\catoon malawi\trajectories paper\Pigeon Pea2.png"/>
            <p:cNvPicPr>
              <a:picLocks noChangeAspect="1" noChangeArrowheads="1"/>
            </p:cNvPicPr>
            <p:nvPr/>
          </p:nvPicPr>
          <p:blipFill>
            <a:blip r:embed="rId2"/>
            <a:srcRect/>
            <a:stretch>
              <a:fillRect/>
            </a:stretch>
          </p:blipFill>
          <p:spPr bwMode="auto">
            <a:xfrm>
              <a:off x="2071670" y="2357430"/>
              <a:ext cx="786809" cy="1052623"/>
            </a:xfrm>
            <a:prstGeom prst="rect">
              <a:avLst/>
            </a:prstGeom>
            <a:noFill/>
            <a:ln w="9525">
              <a:noFill/>
              <a:miter lim="800000"/>
              <a:headEnd/>
              <a:tailEnd/>
            </a:ln>
          </p:spPr>
        </p:pic>
        <p:pic>
          <p:nvPicPr>
            <p:cNvPr id="51415" name="Picture 6" descr="C:\Users\Dr Chikowo\Desktop\catoon malawi\trajectories paper\Pigeon Pea2.png"/>
            <p:cNvPicPr>
              <a:picLocks noChangeAspect="1" noChangeArrowheads="1"/>
            </p:cNvPicPr>
            <p:nvPr/>
          </p:nvPicPr>
          <p:blipFill>
            <a:blip r:embed="rId3"/>
            <a:srcRect/>
            <a:stretch>
              <a:fillRect/>
            </a:stretch>
          </p:blipFill>
          <p:spPr bwMode="auto">
            <a:xfrm>
              <a:off x="785786" y="2357430"/>
              <a:ext cx="744279" cy="978195"/>
            </a:xfrm>
            <a:prstGeom prst="rect">
              <a:avLst/>
            </a:prstGeom>
            <a:noFill/>
            <a:ln w="9525">
              <a:noFill/>
              <a:miter lim="800000"/>
              <a:headEnd/>
              <a:tailEnd/>
            </a:ln>
          </p:spPr>
        </p:pic>
        <p:pic>
          <p:nvPicPr>
            <p:cNvPr id="51416" name="Picture 7" descr="Groundnut-drawing_ICRISAT"/>
            <p:cNvPicPr>
              <a:picLocks noChangeAspect="1" noChangeArrowheads="1"/>
            </p:cNvPicPr>
            <p:nvPr/>
          </p:nvPicPr>
          <p:blipFill>
            <a:blip r:embed="rId4"/>
            <a:srcRect/>
            <a:stretch>
              <a:fillRect/>
            </a:stretch>
          </p:blipFill>
          <p:spPr bwMode="auto">
            <a:xfrm>
              <a:off x="2928926" y="2643182"/>
              <a:ext cx="672066" cy="701749"/>
            </a:xfrm>
            <a:prstGeom prst="rect">
              <a:avLst/>
            </a:prstGeom>
            <a:noFill/>
            <a:ln w="9525">
              <a:noFill/>
              <a:miter lim="800000"/>
              <a:headEnd/>
              <a:tailEnd/>
            </a:ln>
          </p:spPr>
        </p:pic>
        <p:pic>
          <p:nvPicPr>
            <p:cNvPr id="51417" name="Picture 8" descr="Groundnut-drawing_ICRISAT"/>
            <p:cNvPicPr>
              <a:picLocks noChangeAspect="1" noChangeArrowheads="1"/>
            </p:cNvPicPr>
            <p:nvPr/>
          </p:nvPicPr>
          <p:blipFill>
            <a:blip r:embed="rId5"/>
            <a:srcRect/>
            <a:stretch>
              <a:fillRect/>
            </a:stretch>
          </p:blipFill>
          <p:spPr bwMode="auto">
            <a:xfrm>
              <a:off x="1428728" y="2714620"/>
              <a:ext cx="555108" cy="574159"/>
            </a:xfrm>
            <a:prstGeom prst="rect">
              <a:avLst/>
            </a:prstGeom>
            <a:noFill/>
            <a:ln w="9525">
              <a:noFill/>
              <a:miter lim="800000"/>
              <a:headEnd/>
              <a:tailEnd/>
            </a:ln>
          </p:spPr>
        </p:pic>
      </p:grpSp>
      <p:cxnSp>
        <p:nvCxnSpPr>
          <p:cNvPr id="11" name="Straight Connector 10"/>
          <p:cNvCxnSpPr/>
          <p:nvPr/>
        </p:nvCxnSpPr>
        <p:spPr>
          <a:xfrm>
            <a:off x="571500" y="3643313"/>
            <a:ext cx="3429000" cy="15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5072063" y="4572000"/>
            <a:ext cx="3429000" cy="15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 name="Group 13"/>
          <p:cNvGrpSpPr>
            <a:grpSpLocks/>
          </p:cNvGrpSpPr>
          <p:nvPr/>
        </p:nvGrpSpPr>
        <p:grpSpPr bwMode="auto">
          <a:xfrm>
            <a:off x="5214938" y="4500563"/>
            <a:ext cx="2814637" cy="1052512"/>
            <a:chOff x="785786" y="2357430"/>
            <a:chExt cx="2815206" cy="1052623"/>
          </a:xfrm>
        </p:grpSpPr>
        <p:pic>
          <p:nvPicPr>
            <p:cNvPr id="51410" name="Picture 14" descr="C:\Users\Dr Chikowo\Desktop\catoon malawi\trajectories paper\Pigeon Pea2.png"/>
            <p:cNvPicPr>
              <a:picLocks noChangeAspect="1" noChangeArrowheads="1"/>
            </p:cNvPicPr>
            <p:nvPr/>
          </p:nvPicPr>
          <p:blipFill>
            <a:blip r:embed="rId2"/>
            <a:srcRect/>
            <a:stretch>
              <a:fillRect/>
            </a:stretch>
          </p:blipFill>
          <p:spPr bwMode="auto">
            <a:xfrm>
              <a:off x="2071670" y="2357430"/>
              <a:ext cx="786809" cy="1052623"/>
            </a:xfrm>
            <a:prstGeom prst="rect">
              <a:avLst/>
            </a:prstGeom>
            <a:noFill/>
            <a:ln w="9525">
              <a:noFill/>
              <a:miter lim="800000"/>
              <a:headEnd/>
              <a:tailEnd/>
            </a:ln>
          </p:spPr>
        </p:pic>
        <p:pic>
          <p:nvPicPr>
            <p:cNvPr id="51411" name="Picture 15" descr="C:\Users\Dr Chikowo\Desktop\catoon malawi\trajectories paper\Pigeon Pea2.png"/>
            <p:cNvPicPr>
              <a:picLocks noChangeAspect="1" noChangeArrowheads="1"/>
            </p:cNvPicPr>
            <p:nvPr/>
          </p:nvPicPr>
          <p:blipFill>
            <a:blip r:embed="rId3"/>
            <a:srcRect/>
            <a:stretch>
              <a:fillRect/>
            </a:stretch>
          </p:blipFill>
          <p:spPr bwMode="auto">
            <a:xfrm>
              <a:off x="785786" y="2357430"/>
              <a:ext cx="744279" cy="978195"/>
            </a:xfrm>
            <a:prstGeom prst="rect">
              <a:avLst/>
            </a:prstGeom>
            <a:noFill/>
            <a:ln w="9525">
              <a:noFill/>
              <a:miter lim="800000"/>
              <a:headEnd/>
              <a:tailEnd/>
            </a:ln>
          </p:spPr>
        </p:pic>
        <p:pic>
          <p:nvPicPr>
            <p:cNvPr id="51412" name="Picture 16" descr="Groundnut-drawing_ICRISAT"/>
            <p:cNvPicPr>
              <a:picLocks noChangeAspect="1" noChangeArrowheads="1"/>
            </p:cNvPicPr>
            <p:nvPr/>
          </p:nvPicPr>
          <p:blipFill>
            <a:blip r:embed="rId4"/>
            <a:srcRect/>
            <a:stretch>
              <a:fillRect/>
            </a:stretch>
          </p:blipFill>
          <p:spPr bwMode="auto">
            <a:xfrm>
              <a:off x="2928926" y="2643182"/>
              <a:ext cx="672066" cy="701749"/>
            </a:xfrm>
            <a:prstGeom prst="rect">
              <a:avLst/>
            </a:prstGeom>
            <a:noFill/>
            <a:ln w="9525">
              <a:noFill/>
              <a:miter lim="800000"/>
              <a:headEnd/>
              <a:tailEnd/>
            </a:ln>
          </p:spPr>
        </p:pic>
        <p:pic>
          <p:nvPicPr>
            <p:cNvPr id="51413" name="Picture 17" descr="Groundnut-drawing_ICRISAT"/>
            <p:cNvPicPr>
              <a:picLocks noChangeAspect="1" noChangeArrowheads="1"/>
            </p:cNvPicPr>
            <p:nvPr/>
          </p:nvPicPr>
          <p:blipFill>
            <a:blip r:embed="rId5"/>
            <a:srcRect/>
            <a:stretch>
              <a:fillRect/>
            </a:stretch>
          </p:blipFill>
          <p:spPr bwMode="auto">
            <a:xfrm>
              <a:off x="1428728" y="2714620"/>
              <a:ext cx="555108" cy="574159"/>
            </a:xfrm>
            <a:prstGeom prst="rect">
              <a:avLst/>
            </a:prstGeom>
            <a:noFill/>
            <a:ln w="9525">
              <a:noFill/>
              <a:miter lim="800000"/>
              <a:headEnd/>
              <a:tailEnd/>
            </a:ln>
          </p:spPr>
        </p:pic>
      </p:grpSp>
      <p:pic>
        <p:nvPicPr>
          <p:cNvPr id="51209" name="Picture 18" descr="C:\Users\Dr Chikowo\Desktop\catoon malawi\trajectories paper\Cowpea illustration.png"/>
          <p:cNvPicPr>
            <a:picLocks noChangeAspect="1" noChangeArrowheads="1"/>
          </p:cNvPicPr>
          <p:nvPr/>
        </p:nvPicPr>
        <p:blipFill>
          <a:blip r:embed="rId6"/>
          <a:srcRect/>
          <a:stretch>
            <a:fillRect/>
          </a:stretch>
        </p:blipFill>
        <p:spPr bwMode="auto">
          <a:xfrm>
            <a:off x="642938" y="3643313"/>
            <a:ext cx="798512" cy="1233487"/>
          </a:xfrm>
          <a:prstGeom prst="rect">
            <a:avLst/>
          </a:prstGeom>
          <a:noFill/>
          <a:ln w="9525">
            <a:noFill/>
            <a:miter lim="800000"/>
            <a:headEnd/>
            <a:tailEnd/>
          </a:ln>
        </p:spPr>
      </p:pic>
      <p:pic>
        <p:nvPicPr>
          <p:cNvPr id="51210" name="Picture 19" descr="C:\Users\Dr Chikowo\Desktop\catoon malawi\trajectories paper\Cowpea illustration.png"/>
          <p:cNvPicPr>
            <a:picLocks noChangeAspect="1" noChangeArrowheads="1"/>
          </p:cNvPicPr>
          <p:nvPr/>
        </p:nvPicPr>
        <p:blipFill>
          <a:blip r:embed="rId6"/>
          <a:srcRect/>
          <a:stretch>
            <a:fillRect/>
          </a:stretch>
        </p:blipFill>
        <p:spPr bwMode="auto">
          <a:xfrm>
            <a:off x="1571625" y="3714750"/>
            <a:ext cx="798513" cy="1233488"/>
          </a:xfrm>
          <a:prstGeom prst="rect">
            <a:avLst/>
          </a:prstGeom>
          <a:noFill/>
          <a:ln w="9525">
            <a:noFill/>
            <a:miter lim="800000"/>
            <a:headEnd/>
            <a:tailEnd/>
          </a:ln>
        </p:spPr>
      </p:pic>
      <p:pic>
        <p:nvPicPr>
          <p:cNvPr id="51211" name="Picture 20" descr="C:\Users\Dr Chikowo\Desktop\catoon malawi\trajectories paper\Cowpea illustration.png"/>
          <p:cNvPicPr>
            <a:picLocks noChangeAspect="1" noChangeArrowheads="1"/>
          </p:cNvPicPr>
          <p:nvPr/>
        </p:nvPicPr>
        <p:blipFill>
          <a:blip r:embed="rId6"/>
          <a:srcRect/>
          <a:stretch>
            <a:fillRect/>
          </a:stretch>
        </p:blipFill>
        <p:spPr bwMode="auto">
          <a:xfrm>
            <a:off x="2643188" y="4143375"/>
            <a:ext cx="798512" cy="1233488"/>
          </a:xfrm>
          <a:prstGeom prst="rect">
            <a:avLst/>
          </a:prstGeom>
          <a:noFill/>
          <a:ln w="9525">
            <a:noFill/>
            <a:miter lim="800000"/>
            <a:headEnd/>
            <a:tailEnd/>
          </a:ln>
        </p:spPr>
      </p:pic>
      <p:pic>
        <p:nvPicPr>
          <p:cNvPr id="51212" name="Picture 21" descr="C:\Users\Dr Chikowo\Desktop\catoon malawi\trajectories paper\Cowpea illustration.png"/>
          <p:cNvPicPr>
            <a:picLocks noChangeAspect="1" noChangeArrowheads="1"/>
          </p:cNvPicPr>
          <p:nvPr/>
        </p:nvPicPr>
        <p:blipFill>
          <a:blip r:embed="rId6"/>
          <a:srcRect/>
          <a:stretch>
            <a:fillRect/>
          </a:stretch>
        </p:blipFill>
        <p:spPr bwMode="auto">
          <a:xfrm>
            <a:off x="5143500" y="2643188"/>
            <a:ext cx="798513" cy="1233487"/>
          </a:xfrm>
          <a:prstGeom prst="rect">
            <a:avLst/>
          </a:prstGeom>
          <a:noFill/>
          <a:ln w="9525">
            <a:noFill/>
            <a:miter lim="800000"/>
            <a:headEnd/>
            <a:tailEnd/>
          </a:ln>
        </p:spPr>
      </p:pic>
      <p:pic>
        <p:nvPicPr>
          <p:cNvPr id="51213" name="Picture 22" descr="C:\Users\Dr Chikowo\Desktop\catoon malawi\trajectories paper\Cowpea illustration.png"/>
          <p:cNvPicPr>
            <a:picLocks noChangeAspect="1" noChangeArrowheads="1"/>
          </p:cNvPicPr>
          <p:nvPr/>
        </p:nvPicPr>
        <p:blipFill>
          <a:blip r:embed="rId6"/>
          <a:srcRect/>
          <a:stretch>
            <a:fillRect/>
          </a:stretch>
        </p:blipFill>
        <p:spPr bwMode="auto">
          <a:xfrm>
            <a:off x="7643813" y="3214688"/>
            <a:ext cx="798512" cy="1233487"/>
          </a:xfrm>
          <a:prstGeom prst="rect">
            <a:avLst/>
          </a:prstGeom>
          <a:noFill/>
          <a:ln w="9525">
            <a:noFill/>
            <a:miter lim="800000"/>
            <a:headEnd/>
            <a:tailEnd/>
          </a:ln>
        </p:spPr>
      </p:pic>
      <p:pic>
        <p:nvPicPr>
          <p:cNvPr id="51214" name="Picture 23" descr="C:\Users\Dr Chikowo\Desktop\catoon malawi\trajectories paper\Cowpea illustration.png"/>
          <p:cNvPicPr>
            <a:picLocks noChangeAspect="1" noChangeArrowheads="1"/>
          </p:cNvPicPr>
          <p:nvPr/>
        </p:nvPicPr>
        <p:blipFill>
          <a:blip r:embed="rId6"/>
          <a:srcRect/>
          <a:stretch>
            <a:fillRect/>
          </a:stretch>
        </p:blipFill>
        <p:spPr bwMode="auto">
          <a:xfrm>
            <a:off x="6215063" y="3071813"/>
            <a:ext cx="798512" cy="1233487"/>
          </a:xfrm>
          <a:prstGeom prst="rect">
            <a:avLst/>
          </a:prstGeom>
          <a:noFill/>
          <a:ln w="9525">
            <a:noFill/>
            <a:miter lim="800000"/>
            <a:headEnd/>
            <a:tailEnd/>
          </a:ln>
        </p:spPr>
      </p:pic>
      <p:grpSp>
        <p:nvGrpSpPr>
          <p:cNvPr id="5" name="Group 7772"/>
          <p:cNvGrpSpPr>
            <a:grpSpLocks/>
          </p:cNvGrpSpPr>
          <p:nvPr/>
        </p:nvGrpSpPr>
        <p:grpSpPr bwMode="auto">
          <a:xfrm>
            <a:off x="857250" y="4857750"/>
            <a:ext cx="279400" cy="493713"/>
            <a:chOff x="3897" y="1856"/>
            <a:chExt cx="331" cy="714"/>
          </a:xfrm>
        </p:grpSpPr>
        <p:sp>
          <p:nvSpPr>
            <p:cNvPr id="51392"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1393"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1394"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1395"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1396"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1397"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1398"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1399"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6" name="Group 7781"/>
            <p:cNvGrpSpPr>
              <a:grpSpLocks/>
            </p:cNvGrpSpPr>
            <p:nvPr/>
          </p:nvGrpSpPr>
          <p:grpSpPr bwMode="auto">
            <a:xfrm>
              <a:off x="4029" y="1856"/>
              <a:ext cx="97" cy="111"/>
              <a:chOff x="3654" y="1129"/>
              <a:chExt cx="97" cy="111"/>
            </a:xfrm>
          </p:grpSpPr>
          <p:sp>
            <p:nvSpPr>
              <p:cNvPr id="51401"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1402"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1403"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1404"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1405"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1406"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1407"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1408"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1409"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7" name="Group 7772"/>
          <p:cNvGrpSpPr>
            <a:grpSpLocks/>
          </p:cNvGrpSpPr>
          <p:nvPr/>
        </p:nvGrpSpPr>
        <p:grpSpPr bwMode="auto">
          <a:xfrm>
            <a:off x="2428875" y="3786188"/>
            <a:ext cx="279400" cy="493712"/>
            <a:chOff x="3897" y="1856"/>
            <a:chExt cx="331" cy="714"/>
          </a:xfrm>
        </p:grpSpPr>
        <p:sp>
          <p:nvSpPr>
            <p:cNvPr id="51374"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1375"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1376"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1377"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1378"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1379"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1380"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1381"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8" name="Group 7781"/>
            <p:cNvGrpSpPr>
              <a:grpSpLocks/>
            </p:cNvGrpSpPr>
            <p:nvPr/>
          </p:nvGrpSpPr>
          <p:grpSpPr bwMode="auto">
            <a:xfrm>
              <a:off x="4029" y="1856"/>
              <a:ext cx="97" cy="111"/>
              <a:chOff x="3654" y="1129"/>
              <a:chExt cx="97" cy="111"/>
            </a:xfrm>
          </p:grpSpPr>
          <p:sp>
            <p:nvSpPr>
              <p:cNvPr id="51383"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1384"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1385"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1386"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1387"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1388"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1389"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1390"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1391"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9" name="Group 7772"/>
          <p:cNvGrpSpPr>
            <a:grpSpLocks/>
          </p:cNvGrpSpPr>
          <p:nvPr/>
        </p:nvGrpSpPr>
        <p:grpSpPr bwMode="auto">
          <a:xfrm>
            <a:off x="2286000" y="4429125"/>
            <a:ext cx="279400" cy="493713"/>
            <a:chOff x="3897" y="1856"/>
            <a:chExt cx="331" cy="714"/>
          </a:xfrm>
        </p:grpSpPr>
        <p:sp>
          <p:nvSpPr>
            <p:cNvPr id="51356"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1357"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1358"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1359"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1360"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1361"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1362"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1363"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10" name="Group 7781"/>
            <p:cNvGrpSpPr>
              <a:grpSpLocks/>
            </p:cNvGrpSpPr>
            <p:nvPr/>
          </p:nvGrpSpPr>
          <p:grpSpPr bwMode="auto">
            <a:xfrm>
              <a:off x="4029" y="1856"/>
              <a:ext cx="97" cy="111"/>
              <a:chOff x="3654" y="1129"/>
              <a:chExt cx="97" cy="111"/>
            </a:xfrm>
          </p:grpSpPr>
          <p:sp>
            <p:nvSpPr>
              <p:cNvPr id="51365"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1366"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1367"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1368"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1369"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1370"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1371"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1372"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1373"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13" name="Group 7772"/>
          <p:cNvGrpSpPr>
            <a:grpSpLocks/>
          </p:cNvGrpSpPr>
          <p:nvPr/>
        </p:nvGrpSpPr>
        <p:grpSpPr bwMode="auto">
          <a:xfrm>
            <a:off x="7143750" y="3857625"/>
            <a:ext cx="279400" cy="493713"/>
            <a:chOff x="3897" y="1856"/>
            <a:chExt cx="331" cy="714"/>
          </a:xfrm>
        </p:grpSpPr>
        <p:sp>
          <p:nvSpPr>
            <p:cNvPr id="51338"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1339"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1340"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1341"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1342"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1343"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1344"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1345"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14" name="Group 7781"/>
            <p:cNvGrpSpPr>
              <a:grpSpLocks/>
            </p:cNvGrpSpPr>
            <p:nvPr/>
          </p:nvGrpSpPr>
          <p:grpSpPr bwMode="auto">
            <a:xfrm>
              <a:off x="4029" y="1856"/>
              <a:ext cx="96" cy="111"/>
              <a:chOff x="3654" y="1129"/>
              <a:chExt cx="96" cy="111"/>
            </a:xfrm>
          </p:grpSpPr>
          <p:sp>
            <p:nvSpPr>
              <p:cNvPr id="51347"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1348"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1349"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1350"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1351"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1352"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1353"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1354"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1355"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15" name="Group 7772"/>
          <p:cNvGrpSpPr>
            <a:grpSpLocks/>
          </p:cNvGrpSpPr>
          <p:nvPr/>
        </p:nvGrpSpPr>
        <p:grpSpPr bwMode="auto">
          <a:xfrm>
            <a:off x="5857875" y="3786188"/>
            <a:ext cx="279400" cy="493712"/>
            <a:chOff x="3897" y="1856"/>
            <a:chExt cx="331" cy="714"/>
          </a:xfrm>
        </p:grpSpPr>
        <p:sp>
          <p:nvSpPr>
            <p:cNvPr id="51320"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1321"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1322"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1323"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1324"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1325"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1326"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1327"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16" name="Group 7781"/>
            <p:cNvGrpSpPr>
              <a:grpSpLocks/>
            </p:cNvGrpSpPr>
            <p:nvPr/>
          </p:nvGrpSpPr>
          <p:grpSpPr bwMode="auto">
            <a:xfrm>
              <a:off x="4029" y="1856"/>
              <a:ext cx="96" cy="111"/>
              <a:chOff x="3654" y="1129"/>
              <a:chExt cx="96" cy="111"/>
            </a:xfrm>
          </p:grpSpPr>
          <p:sp>
            <p:nvSpPr>
              <p:cNvPr id="51329"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1330"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1331"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1332"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1333"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1334"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1335"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1336"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1337"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17" name="Group 7772"/>
          <p:cNvGrpSpPr>
            <a:grpSpLocks/>
          </p:cNvGrpSpPr>
          <p:nvPr/>
        </p:nvGrpSpPr>
        <p:grpSpPr bwMode="auto">
          <a:xfrm>
            <a:off x="1357313" y="4429125"/>
            <a:ext cx="279400" cy="493713"/>
            <a:chOff x="3897" y="1856"/>
            <a:chExt cx="331" cy="714"/>
          </a:xfrm>
        </p:grpSpPr>
        <p:sp>
          <p:nvSpPr>
            <p:cNvPr id="51302"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1303"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1304"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1305"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1306"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1307"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1308"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1309"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18" name="Group 7781"/>
            <p:cNvGrpSpPr>
              <a:grpSpLocks/>
            </p:cNvGrpSpPr>
            <p:nvPr/>
          </p:nvGrpSpPr>
          <p:grpSpPr bwMode="auto">
            <a:xfrm>
              <a:off x="4029" y="1856"/>
              <a:ext cx="96" cy="111"/>
              <a:chOff x="3654" y="1129"/>
              <a:chExt cx="96" cy="111"/>
            </a:xfrm>
          </p:grpSpPr>
          <p:sp>
            <p:nvSpPr>
              <p:cNvPr id="51311"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1312"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1313"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1314"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1315"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1316"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1317"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1318"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1319"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19" name="Group 7772"/>
          <p:cNvGrpSpPr>
            <a:grpSpLocks/>
          </p:cNvGrpSpPr>
          <p:nvPr/>
        </p:nvGrpSpPr>
        <p:grpSpPr bwMode="auto">
          <a:xfrm>
            <a:off x="3500438" y="3929063"/>
            <a:ext cx="279400" cy="493712"/>
            <a:chOff x="3897" y="1856"/>
            <a:chExt cx="331" cy="714"/>
          </a:xfrm>
        </p:grpSpPr>
        <p:sp>
          <p:nvSpPr>
            <p:cNvPr id="51284"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1285"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1286"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1287"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1288"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1289"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1290"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1291"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20" name="Group 7781"/>
            <p:cNvGrpSpPr>
              <a:grpSpLocks/>
            </p:cNvGrpSpPr>
            <p:nvPr/>
          </p:nvGrpSpPr>
          <p:grpSpPr bwMode="auto">
            <a:xfrm>
              <a:off x="4029" y="1856"/>
              <a:ext cx="96" cy="111"/>
              <a:chOff x="3654" y="1129"/>
              <a:chExt cx="96" cy="111"/>
            </a:xfrm>
          </p:grpSpPr>
          <p:sp>
            <p:nvSpPr>
              <p:cNvPr id="51293"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1294"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1295"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1296"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1297"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1298"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1299"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1300"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1301"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21" name="Group 7772"/>
          <p:cNvGrpSpPr>
            <a:grpSpLocks/>
          </p:cNvGrpSpPr>
          <p:nvPr/>
        </p:nvGrpSpPr>
        <p:grpSpPr bwMode="auto">
          <a:xfrm>
            <a:off x="5143500" y="3786188"/>
            <a:ext cx="279400" cy="493712"/>
            <a:chOff x="3897" y="1856"/>
            <a:chExt cx="331" cy="714"/>
          </a:xfrm>
        </p:grpSpPr>
        <p:sp>
          <p:nvSpPr>
            <p:cNvPr id="51266"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1267"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1268"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1269"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1270"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1271"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1272"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1273"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22" name="Group 7781"/>
            <p:cNvGrpSpPr>
              <a:grpSpLocks/>
            </p:cNvGrpSpPr>
            <p:nvPr/>
          </p:nvGrpSpPr>
          <p:grpSpPr bwMode="auto">
            <a:xfrm>
              <a:off x="4029" y="1856"/>
              <a:ext cx="96" cy="111"/>
              <a:chOff x="3654" y="1129"/>
              <a:chExt cx="96" cy="111"/>
            </a:xfrm>
          </p:grpSpPr>
          <p:sp>
            <p:nvSpPr>
              <p:cNvPr id="51275"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1276"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1277"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1278"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1279"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1280"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1281"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1282"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1283"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23" name="Group 7772"/>
          <p:cNvGrpSpPr>
            <a:grpSpLocks/>
          </p:cNvGrpSpPr>
          <p:nvPr/>
        </p:nvGrpSpPr>
        <p:grpSpPr bwMode="auto">
          <a:xfrm>
            <a:off x="5929313" y="3000375"/>
            <a:ext cx="279400" cy="493713"/>
            <a:chOff x="3897" y="1856"/>
            <a:chExt cx="331" cy="714"/>
          </a:xfrm>
        </p:grpSpPr>
        <p:sp>
          <p:nvSpPr>
            <p:cNvPr id="51248"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1249"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1250"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1251"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1252"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1253"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1254"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1255"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24" name="Group 7781"/>
            <p:cNvGrpSpPr>
              <a:grpSpLocks/>
            </p:cNvGrpSpPr>
            <p:nvPr/>
          </p:nvGrpSpPr>
          <p:grpSpPr bwMode="auto">
            <a:xfrm>
              <a:off x="4029" y="1856"/>
              <a:ext cx="96" cy="111"/>
              <a:chOff x="3654" y="1129"/>
              <a:chExt cx="96" cy="111"/>
            </a:xfrm>
          </p:grpSpPr>
          <p:sp>
            <p:nvSpPr>
              <p:cNvPr id="51257"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1258"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1259"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1260"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1261"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1262"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1263"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1264"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1265"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25" name="Group 7772"/>
          <p:cNvGrpSpPr>
            <a:grpSpLocks/>
          </p:cNvGrpSpPr>
          <p:nvPr/>
        </p:nvGrpSpPr>
        <p:grpSpPr bwMode="auto">
          <a:xfrm>
            <a:off x="7215188" y="3000375"/>
            <a:ext cx="279400" cy="493713"/>
            <a:chOff x="3897" y="1856"/>
            <a:chExt cx="331" cy="714"/>
          </a:xfrm>
        </p:grpSpPr>
        <p:sp>
          <p:nvSpPr>
            <p:cNvPr id="51230"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1231"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1232"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1233"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1234"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1235"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1236"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1237"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26" name="Group 7781"/>
            <p:cNvGrpSpPr>
              <a:grpSpLocks/>
            </p:cNvGrpSpPr>
            <p:nvPr/>
          </p:nvGrpSpPr>
          <p:grpSpPr bwMode="auto">
            <a:xfrm>
              <a:off x="4029" y="1856"/>
              <a:ext cx="96" cy="111"/>
              <a:chOff x="3654" y="1129"/>
              <a:chExt cx="96" cy="111"/>
            </a:xfrm>
          </p:grpSpPr>
          <p:sp>
            <p:nvSpPr>
              <p:cNvPr id="51239"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1240"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1241"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1242"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1243"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1244"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1245"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1246"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1247"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sp>
        <p:nvSpPr>
          <p:cNvPr id="51225" name="AutoShape 7867"/>
          <p:cNvSpPr>
            <a:spLocks noChangeArrowheads="1"/>
          </p:cNvSpPr>
          <p:nvPr/>
        </p:nvSpPr>
        <p:spPr bwMode="auto">
          <a:xfrm>
            <a:off x="4071938" y="3857625"/>
            <a:ext cx="879475" cy="255588"/>
          </a:xfrm>
          <a:prstGeom prst="notchedRightArrow">
            <a:avLst>
              <a:gd name="adj1" fmla="val 50000"/>
              <a:gd name="adj2" fmla="val 97606"/>
            </a:avLst>
          </a:prstGeom>
          <a:solidFill>
            <a:srgbClr val="FFFFFF"/>
          </a:solidFill>
          <a:ln w="9525">
            <a:solidFill>
              <a:srgbClr val="000000"/>
            </a:solidFill>
            <a:miter lim="800000"/>
            <a:headEnd/>
            <a:tailEnd/>
          </a:ln>
        </p:spPr>
        <p:txBody>
          <a:bodyPr/>
          <a:lstStyle/>
          <a:p>
            <a:endParaRPr lang="en-US"/>
          </a:p>
        </p:txBody>
      </p:sp>
      <p:sp>
        <p:nvSpPr>
          <p:cNvPr id="51226" name="Text Box 7868"/>
          <p:cNvSpPr txBox="1">
            <a:spLocks noChangeArrowheads="1"/>
          </p:cNvSpPr>
          <p:nvPr/>
        </p:nvSpPr>
        <p:spPr bwMode="auto">
          <a:xfrm>
            <a:off x="2786063" y="2286000"/>
            <a:ext cx="873125" cy="338138"/>
          </a:xfrm>
          <a:prstGeom prst="rect">
            <a:avLst/>
          </a:prstGeom>
          <a:solidFill>
            <a:srgbClr val="FFFFFF"/>
          </a:solidFill>
          <a:ln w="9525">
            <a:solidFill>
              <a:srgbClr val="FFFFFF"/>
            </a:solidFill>
            <a:miter lim="800000"/>
            <a:headEnd/>
            <a:tailEnd/>
          </a:ln>
        </p:spPr>
        <p:txBody>
          <a:bodyPr>
            <a:spAutoFit/>
          </a:bodyPr>
          <a:lstStyle/>
          <a:p>
            <a:pPr>
              <a:spcAft>
                <a:spcPts val="1000"/>
              </a:spcAft>
            </a:pPr>
            <a:r>
              <a:rPr lang="en-US" sz="1600">
                <a:latin typeface="Calibri" pitchFamily="34" charset="0"/>
              </a:rPr>
              <a:t>Year 1</a:t>
            </a:r>
            <a:endParaRPr lang="en-US" sz="1600"/>
          </a:p>
        </p:txBody>
      </p:sp>
      <p:sp>
        <p:nvSpPr>
          <p:cNvPr id="51227" name="Text Box 7868"/>
          <p:cNvSpPr txBox="1">
            <a:spLocks noChangeArrowheads="1"/>
          </p:cNvSpPr>
          <p:nvPr/>
        </p:nvSpPr>
        <p:spPr bwMode="auto">
          <a:xfrm>
            <a:off x="4357688" y="5715000"/>
            <a:ext cx="873125" cy="338138"/>
          </a:xfrm>
          <a:prstGeom prst="rect">
            <a:avLst/>
          </a:prstGeom>
          <a:solidFill>
            <a:srgbClr val="FFFFFF"/>
          </a:solidFill>
          <a:ln w="9525">
            <a:solidFill>
              <a:srgbClr val="FFFFFF"/>
            </a:solidFill>
            <a:miter lim="800000"/>
            <a:headEnd/>
            <a:tailEnd/>
          </a:ln>
        </p:spPr>
        <p:txBody>
          <a:bodyPr>
            <a:spAutoFit/>
          </a:bodyPr>
          <a:lstStyle/>
          <a:p>
            <a:pPr>
              <a:spcAft>
                <a:spcPts val="1000"/>
              </a:spcAft>
            </a:pPr>
            <a:r>
              <a:rPr lang="en-US" sz="1600">
                <a:latin typeface="Calibri" pitchFamily="34" charset="0"/>
              </a:rPr>
              <a:t>Year 3</a:t>
            </a:r>
            <a:endParaRPr lang="en-US" sz="1600"/>
          </a:p>
        </p:txBody>
      </p:sp>
      <p:sp>
        <p:nvSpPr>
          <p:cNvPr id="51229" name="AutoShape 8174"/>
          <p:cNvSpPr>
            <a:spLocks noChangeArrowheads="1"/>
          </p:cNvSpPr>
          <p:nvPr/>
        </p:nvSpPr>
        <p:spPr bwMode="auto">
          <a:xfrm rot="5400000">
            <a:off x="4326731" y="3888582"/>
            <a:ext cx="611187" cy="4121150"/>
          </a:xfrm>
          <a:prstGeom prst="curvedLeftArrow">
            <a:avLst>
              <a:gd name="adj1" fmla="val 89998"/>
              <a:gd name="adj2" fmla="val 180028"/>
              <a:gd name="adj3" fmla="val 19384"/>
            </a:avLst>
          </a:prstGeom>
          <a:solidFill>
            <a:srgbClr val="FFFFFF"/>
          </a:solidFill>
          <a:ln w="9525">
            <a:solidFill>
              <a:srgbClr val="000000"/>
            </a:solidFill>
            <a:miter lim="800000"/>
            <a:headEnd/>
            <a:tailEnd/>
          </a:ln>
        </p:spPr>
        <p:txBody>
          <a:bodyPr/>
          <a:lstStyle/>
          <a:p>
            <a:endParaRPr lang="en-US"/>
          </a:p>
        </p:txBody>
      </p:sp>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42938" y="1071563"/>
            <a:ext cx="8329612" cy="1143000"/>
          </a:xfrm>
        </p:spPr>
        <p:txBody>
          <a:bodyPr/>
          <a:lstStyle/>
          <a:p>
            <a:pPr>
              <a:defRPr/>
            </a:pPr>
            <a:r>
              <a:rPr lang="en-US" sz="3200" dirty="0" smtClean="0"/>
              <a:t>Resource constrained 0.6 ha farm: intercropping-based farm design</a:t>
            </a:r>
            <a:br>
              <a:rPr lang="en-US" sz="3200" dirty="0" smtClean="0"/>
            </a:br>
            <a:r>
              <a:rPr lang="en-US" sz="4800" dirty="0" smtClean="0"/>
              <a:t/>
            </a:r>
            <a:br>
              <a:rPr lang="en-US" sz="4800" dirty="0" smtClean="0"/>
            </a:br>
            <a:endParaRPr lang="en-US" dirty="0"/>
          </a:p>
        </p:txBody>
      </p:sp>
      <p:sp>
        <p:nvSpPr>
          <p:cNvPr id="52227" name="Rectangle 7135"/>
          <p:cNvSpPr>
            <a:spLocks noChangeArrowheads="1"/>
          </p:cNvSpPr>
          <p:nvPr/>
        </p:nvSpPr>
        <p:spPr bwMode="auto">
          <a:xfrm>
            <a:off x="571500" y="2786063"/>
            <a:ext cx="3405188" cy="2711450"/>
          </a:xfrm>
          <a:prstGeom prst="rect">
            <a:avLst/>
          </a:prstGeom>
          <a:solidFill>
            <a:srgbClr val="FFFFFF"/>
          </a:solidFill>
          <a:ln w="9525">
            <a:solidFill>
              <a:srgbClr val="000000"/>
            </a:solidFill>
            <a:miter lim="800000"/>
            <a:headEnd/>
            <a:tailEnd/>
          </a:ln>
        </p:spPr>
        <p:txBody>
          <a:bodyPr/>
          <a:lstStyle/>
          <a:p>
            <a:endParaRPr lang="en-US"/>
          </a:p>
        </p:txBody>
      </p:sp>
      <p:sp>
        <p:nvSpPr>
          <p:cNvPr id="52228" name="Rectangle 7135"/>
          <p:cNvSpPr>
            <a:spLocks noChangeArrowheads="1"/>
          </p:cNvSpPr>
          <p:nvPr/>
        </p:nvSpPr>
        <p:spPr bwMode="auto">
          <a:xfrm>
            <a:off x="5072063" y="2786063"/>
            <a:ext cx="3405187" cy="2711450"/>
          </a:xfrm>
          <a:prstGeom prst="rect">
            <a:avLst/>
          </a:prstGeom>
          <a:solidFill>
            <a:srgbClr val="FFFFFF"/>
          </a:solidFill>
          <a:ln w="9525">
            <a:solidFill>
              <a:srgbClr val="000000"/>
            </a:solidFill>
            <a:miter lim="800000"/>
            <a:headEnd/>
            <a:tailEnd/>
          </a:ln>
        </p:spPr>
        <p:txBody>
          <a:bodyPr/>
          <a:lstStyle/>
          <a:p>
            <a:endParaRPr lang="en-US"/>
          </a:p>
        </p:txBody>
      </p:sp>
      <p:grpSp>
        <p:nvGrpSpPr>
          <p:cNvPr id="3" name="Group 12"/>
          <p:cNvGrpSpPr>
            <a:grpSpLocks/>
          </p:cNvGrpSpPr>
          <p:nvPr/>
        </p:nvGrpSpPr>
        <p:grpSpPr bwMode="auto">
          <a:xfrm>
            <a:off x="857250" y="3429000"/>
            <a:ext cx="2814638" cy="1052513"/>
            <a:chOff x="785786" y="2357430"/>
            <a:chExt cx="2815206" cy="1052623"/>
          </a:xfrm>
        </p:grpSpPr>
        <p:pic>
          <p:nvPicPr>
            <p:cNvPr id="52496" name="Picture 5" descr="C:\Users\Dr Chikowo\Desktop\catoon malawi\trajectories paper\Pigeon Pea2.png"/>
            <p:cNvPicPr>
              <a:picLocks noChangeAspect="1" noChangeArrowheads="1"/>
            </p:cNvPicPr>
            <p:nvPr/>
          </p:nvPicPr>
          <p:blipFill>
            <a:blip r:embed="rId2"/>
            <a:srcRect/>
            <a:stretch>
              <a:fillRect/>
            </a:stretch>
          </p:blipFill>
          <p:spPr bwMode="auto">
            <a:xfrm>
              <a:off x="2071670" y="2357430"/>
              <a:ext cx="786809" cy="1052623"/>
            </a:xfrm>
            <a:prstGeom prst="rect">
              <a:avLst/>
            </a:prstGeom>
            <a:noFill/>
            <a:ln w="9525">
              <a:noFill/>
              <a:miter lim="800000"/>
              <a:headEnd/>
              <a:tailEnd/>
            </a:ln>
          </p:spPr>
        </p:pic>
        <p:pic>
          <p:nvPicPr>
            <p:cNvPr id="52497" name="Picture 6" descr="C:\Users\Dr Chikowo\Desktop\catoon malawi\trajectories paper\Pigeon Pea2.png"/>
            <p:cNvPicPr>
              <a:picLocks noChangeAspect="1" noChangeArrowheads="1"/>
            </p:cNvPicPr>
            <p:nvPr/>
          </p:nvPicPr>
          <p:blipFill>
            <a:blip r:embed="rId3"/>
            <a:srcRect/>
            <a:stretch>
              <a:fillRect/>
            </a:stretch>
          </p:blipFill>
          <p:spPr bwMode="auto">
            <a:xfrm>
              <a:off x="785786" y="2357430"/>
              <a:ext cx="744279" cy="978195"/>
            </a:xfrm>
            <a:prstGeom prst="rect">
              <a:avLst/>
            </a:prstGeom>
            <a:noFill/>
            <a:ln w="9525">
              <a:noFill/>
              <a:miter lim="800000"/>
              <a:headEnd/>
              <a:tailEnd/>
            </a:ln>
          </p:spPr>
        </p:pic>
        <p:pic>
          <p:nvPicPr>
            <p:cNvPr id="52498" name="Picture 7" descr="Groundnut-drawing_ICRISAT"/>
            <p:cNvPicPr>
              <a:picLocks noChangeAspect="1" noChangeArrowheads="1"/>
            </p:cNvPicPr>
            <p:nvPr/>
          </p:nvPicPr>
          <p:blipFill>
            <a:blip r:embed="rId4"/>
            <a:srcRect/>
            <a:stretch>
              <a:fillRect/>
            </a:stretch>
          </p:blipFill>
          <p:spPr bwMode="auto">
            <a:xfrm>
              <a:off x="2928926" y="2643182"/>
              <a:ext cx="672066" cy="701749"/>
            </a:xfrm>
            <a:prstGeom prst="rect">
              <a:avLst/>
            </a:prstGeom>
            <a:noFill/>
            <a:ln w="9525">
              <a:noFill/>
              <a:miter lim="800000"/>
              <a:headEnd/>
              <a:tailEnd/>
            </a:ln>
          </p:spPr>
        </p:pic>
        <p:pic>
          <p:nvPicPr>
            <p:cNvPr id="52499" name="Picture 8" descr="Groundnut-drawing_ICRISAT"/>
            <p:cNvPicPr>
              <a:picLocks noChangeAspect="1" noChangeArrowheads="1"/>
            </p:cNvPicPr>
            <p:nvPr/>
          </p:nvPicPr>
          <p:blipFill>
            <a:blip r:embed="rId5"/>
            <a:srcRect/>
            <a:stretch>
              <a:fillRect/>
            </a:stretch>
          </p:blipFill>
          <p:spPr bwMode="auto">
            <a:xfrm>
              <a:off x="1428728" y="2714620"/>
              <a:ext cx="555108" cy="574159"/>
            </a:xfrm>
            <a:prstGeom prst="rect">
              <a:avLst/>
            </a:prstGeom>
            <a:noFill/>
            <a:ln w="9525">
              <a:noFill/>
              <a:miter lim="800000"/>
              <a:headEnd/>
              <a:tailEnd/>
            </a:ln>
          </p:spPr>
        </p:pic>
      </p:grpSp>
      <p:cxnSp>
        <p:nvCxnSpPr>
          <p:cNvPr id="11" name="Straight Connector 10"/>
          <p:cNvCxnSpPr/>
          <p:nvPr/>
        </p:nvCxnSpPr>
        <p:spPr>
          <a:xfrm>
            <a:off x="571500" y="3643313"/>
            <a:ext cx="3429000" cy="15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5072063" y="4572000"/>
            <a:ext cx="3429000" cy="15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 name="Group 13"/>
          <p:cNvGrpSpPr>
            <a:grpSpLocks/>
          </p:cNvGrpSpPr>
          <p:nvPr/>
        </p:nvGrpSpPr>
        <p:grpSpPr bwMode="auto">
          <a:xfrm>
            <a:off x="5214938" y="4500563"/>
            <a:ext cx="2814637" cy="1052512"/>
            <a:chOff x="785786" y="2357430"/>
            <a:chExt cx="2815206" cy="1052623"/>
          </a:xfrm>
        </p:grpSpPr>
        <p:pic>
          <p:nvPicPr>
            <p:cNvPr id="52492" name="Picture 14" descr="C:\Users\Dr Chikowo\Desktop\catoon malawi\trajectories paper\Pigeon Pea2.png"/>
            <p:cNvPicPr>
              <a:picLocks noChangeAspect="1" noChangeArrowheads="1"/>
            </p:cNvPicPr>
            <p:nvPr/>
          </p:nvPicPr>
          <p:blipFill>
            <a:blip r:embed="rId2"/>
            <a:srcRect/>
            <a:stretch>
              <a:fillRect/>
            </a:stretch>
          </p:blipFill>
          <p:spPr bwMode="auto">
            <a:xfrm>
              <a:off x="2071670" y="2357430"/>
              <a:ext cx="786809" cy="1052623"/>
            </a:xfrm>
            <a:prstGeom prst="rect">
              <a:avLst/>
            </a:prstGeom>
            <a:noFill/>
            <a:ln w="9525">
              <a:noFill/>
              <a:miter lim="800000"/>
              <a:headEnd/>
              <a:tailEnd/>
            </a:ln>
          </p:spPr>
        </p:pic>
        <p:pic>
          <p:nvPicPr>
            <p:cNvPr id="52493" name="Picture 15" descr="C:\Users\Dr Chikowo\Desktop\catoon malawi\trajectories paper\Pigeon Pea2.png"/>
            <p:cNvPicPr>
              <a:picLocks noChangeAspect="1" noChangeArrowheads="1"/>
            </p:cNvPicPr>
            <p:nvPr/>
          </p:nvPicPr>
          <p:blipFill>
            <a:blip r:embed="rId3"/>
            <a:srcRect/>
            <a:stretch>
              <a:fillRect/>
            </a:stretch>
          </p:blipFill>
          <p:spPr bwMode="auto">
            <a:xfrm>
              <a:off x="785786" y="2357430"/>
              <a:ext cx="744279" cy="978195"/>
            </a:xfrm>
            <a:prstGeom prst="rect">
              <a:avLst/>
            </a:prstGeom>
            <a:noFill/>
            <a:ln w="9525">
              <a:noFill/>
              <a:miter lim="800000"/>
              <a:headEnd/>
              <a:tailEnd/>
            </a:ln>
          </p:spPr>
        </p:pic>
        <p:pic>
          <p:nvPicPr>
            <p:cNvPr id="52494" name="Picture 16" descr="Groundnut-drawing_ICRISAT"/>
            <p:cNvPicPr>
              <a:picLocks noChangeAspect="1" noChangeArrowheads="1"/>
            </p:cNvPicPr>
            <p:nvPr/>
          </p:nvPicPr>
          <p:blipFill>
            <a:blip r:embed="rId4"/>
            <a:srcRect/>
            <a:stretch>
              <a:fillRect/>
            </a:stretch>
          </p:blipFill>
          <p:spPr bwMode="auto">
            <a:xfrm>
              <a:off x="2928926" y="2643182"/>
              <a:ext cx="672066" cy="701749"/>
            </a:xfrm>
            <a:prstGeom prst="rect">
              <a:avLst/>
            </a:prstGeom>
            <a:noFill/>
            <a:ln w="9525">
              <a:noFill/>
              <a:miter lim="800000"/>
              <a:headEnd/>
              <a:tailEnd/>
            </a:ln>
          </p:spPr>
        </p:pic>
        <p:pic>
          <p:nvPicPr>
            <p:cNvPr id="52495" name="Picture 17" descr="Groundnut-drawing_ICRISAT"/>
            <p:cNvPicPr>
              <a:picLocks noChangeAspect="1" noChangeArrowheads="1"/>
            </p:cNvPicPr>
            <p:nvPr/>
          </p:nvPicPr>
          <p:blipFill>
            <a:blip r:embed="rId5"/>
            <a:srcRect/>
            <a:stretch>
              <a:fillRect/>
            </a:stretch>
          </p:blipFill>
          <p:spPr bwMode="auto">
            <a:xfrm>
              <a:off x="1428728" y="2714620"/>
              <a:ext cx="555108" cy="574159"/>
            </a:xfrm>
            <a:prstGeom prst="rect">
              <a:avLst/>
            </a:prstGeom>
            <a:noFill/>
            <a:ln w="9525">
              <a:noFill/>
              <a:miter lim="800000"/>
              <a:headEnd/>
              <a:tailEnd/>
            </a:ln>
          </p:spPr>
        </p:pic>
      </p:grpSp>
      <p:pic>
        <p:nvPicPr>
          <p:cNvPr id="52233" name="Picture 18" descr="C:\Users\Dr Chikowo\Desktop\catoon malawi\trajectories paper\Cowpea illustration.png"/>
          <p:cNvPicPr>
            <a:picLocks noChangeAspect="1" noChangeArrowheads="1"/>
          </p:cNvPicPr>
          <p:nvPr/>
        </p:nvPicPr>
        <p:blipFill>
          <a:blip r:embed="rId6"/>
          <a:srcRect/>
          <a:stretch>
            <a:fillRect/>
          </a:stretch>
        </p:blipFill>
        <p:spPr bwMode="auto">
          <a:xfrm>
            <a:off x="1500188" y="4357688"/>
            <a:ext cx="798512" cy="1233487"/>
          </a:xfrm>
          <a:prstGeom prst="rect">
            <a:avLst/>
          </a:prstGeom>
          <a:noFill/>
          <a:ln w="9525">
            <a:noFill/>
            <a:miter lim="800000"/>
            <a:headEnd/>
            <a:tailEnd/>
          </a:ln>
        </p:spPr>
      </p:pic>
      <p:pic>
        <p:nvPicPr>
          <p:cNvPr id="52234" name="Picture 19" descr="C:\Users\Dr Chikowo\Desktop\catoon malawi\trajectories paper\Cowpea illustration.png"/>
          <p:cNvPicPr>
            <a:picLocks noChangeAspect="1" noChangeArrowheads="1"/>
          </p:cNvPicPr>
          <p:nvPr/>
        </p:nvPicPr>
        <p:blipFill>
          <a:blip r:embed="rId6"/>
          <a:srcRect/>
          <a:stretch>
            <a:fillRect/>
          </a:stretch>
        </p:blipFill>
        <p:spPr bwMode="auto">
          <a:xfrm>
            <a:off x="2857500" y="2428875"/>
            <a:ext cx="798513" cy="1233488"/>
          </a:xfrm>
          <a:prstGeom prst="rect">
            <a:avLst/>
          </a:prstGeom>
          <a:noFill/>
          <a:ln w="9525">
            <a:noFill/>
            <a:miter lim="800000"/>
            <a:headEnd/>
            <a:tailEnd/>
          </a:ln>
        </p:spPr>
      </p:pic>
      <p:pic>
        <p:nvPicPr>
          <p:cNvPr id="52235" name="Picture 20" descr="C:\Users\Dr Chikowo\Desktop\catoon malawi\trajectories paper\Cowpea illustration.png"/>
          <p:cNvPicPr>
            <a:picLocks noChangeAspect="1" noChangeArrowheads="1"/>
          </p:cNvPicPr>
          <p:nvPr/>
        </p:nvPicPr>
        <p:blipFill>
          <a:blip r:embed="rId6"/>
          <a:srcRect/>
          <a:stretch>
            <a:fillRect/>
          </a:stretch>
        </p:blipFill>
        <p:spPr bwMode="auto">
          <a:xfrm>
            <a:off x="2643188" y="4143375"/>
            <a:ext cx="798512" cy="1233488"/>
          </a:xfrm>
          <a:prstGeom prst="rect">
            <a:avLst/>
          </a:prstGeom>
          <a:noFill/>
          <a:ln w="9525">
            <a:noFill/>
            <a:miter lim="800000"/>
            <a:headEnd/>
            <a:tailEnd/>
          </a:ln>
        </p:spPr>
      </p:pic>
      <p:pic>
        <p:nvPicPr>
          <p:cNvPr id="52236" name="Picture 21" descr="C:\Users\Dr Chikowo\Desktop\catoon malawi\trajectories paper\Cowpea illustration.png"/>
          <p:cNvPicPr>
            <a:picLocks noChangeAspect="1" noChangeArrowheads="1"/>
          </p:cNvPicPr>
          <p:nvPr/>
        </p:nvPicPr>
        <p:blipFill>
          <a:blip r:embed="rId6"/>
          <a:srcRect/>
          <a:stretch>
            <a:fillRect/>
          </a:stretch>
        </p:blipFill>
        <p:spPr bwMode="auto">
          <a:xfrm>
            <a:off x="5143500" y="2643188"/>
            <a:ext cx="798513" cy="1233487"/>
          </a:xfrm>
          <a:prstGeom prst="rect">
            <a:avLst/>
          </a:prstGeom>
          <a:noFill/>
          <a:ln w="9525">
            <a:noFill/>
            <a:miter lim="800000"/>
            <a:headEnd/>
            <a:tailEnd/>
          </a:ln>
        </p:spPr>
      </p:pic>
      <p:pic>
        <p:nvPicPr>
          <p:cNvPr id="52237" name="Picture 22" descr="C:\Users\Dr Chikowo\Desktop\catoon malawi\trajectories paper\Cowpea illustration.png"/>
          <p:cNvPicPr>
            <a:picLocks noChangeAspect="1" noChangeArrowheads="1"/>
          </p:cNvPicPr>
          <p:nvPr/>
        </p:nvPicPr>
        <p:blipFill>
          <a:blip r:embed="rId6"/>
          <a:srcRect/>
          <a:stretch>
            <a:fillRect/>
          </a:stretch>
        </p:blipFill>
        <p:spPr bwMode="auto">
          <a:xfrm>
            <a:off x="7643813" y="3214688"/>
            <a:ext cx="798512" cy="1233487"/>
          </a:xfrm>
          <a:prstGeom prst="rect">
            <a:avLst/>
          </a:prstGeom>
          <a:noFill/>
          <a:ln w="9525">
            <a:noFill/>
            <a:miter lim="800000"/>
            <a:headEnd/>
            <a:tailEnd/>
          </a:ln>
        </p:spPr>
      </p:pic>
      <p:pic>
        <p:nvPicPr>
          <p:cNvPr id="52238" name="Picture 23" descr="C:\Users\Dr Chikowo\Desktop\catoon malawi\trajectories paper\Cowpea illustration.png"/>
          <p:cNvPicPr>
            <a:picLocks noChangeAspect="1" noChangeArrowheads="1"/>
          </p:cNvPicPr>
          <p:nvPr/>
        </p:nvPicPr>
        <p:blipFill>
          <a:blip r:embed="rId6"/>
          <a:srcRect/>
          <a:stretch>
            <a:fillRect/>
          </a:stretch>
        </p:blipFill>
        <p:spPr bwMode="auto">
          <a:xfrm>
            <a:off x="6215063" y="3071813"/>
            <a:ext cx="798512" cy="1233487"/>
          </a:xfrm>
          <a:prstGeom prst="rect">
            <a:avLst/>
          </a:prstGeom>
          <a:noFill/>
          <a:ln w="9525">
            <a:noFill/>
            <a:miter lim="800000"/>
            <a:headEnd/>
            <a:tailEnd/>
          </a:ln>
        </p:spPr>
      </p:pic>
      <p:grpSp>
        <p:nvGrpSpPr>
          <p:cNvPr id="5" name="Group 7772"/>
          <p:cNvGrpSpPr>
            <a:grpSpLocks/>
          </p:cNvGrpSpPr>
          <p:nvPr/>
        </p:nvGrpSpPr>
        <p:grpSpPr bwMode="auto">
          <a:xfrm>
            <a:off x="857250" y="4857750"/>
            <a:ext cx="279400" cy="493713"/>
            <a:chOff x="3897" y="1856"/>
            <a:chExt cx="331" cy="714"/>
          </a:xfrm>
        </p:grpSpPr>
        <p:sp>
          <p:nvSpPr>
            <p:cNvPr id="52474"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2475"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2476"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2477"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2478"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2479"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2480"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2481"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6" name="Group 7781"/>
            <p:cNvGrpSpPr>
              <a:grpSpLocks/>
            </p:cNvGrpSpPr>
            <p:nvPr/>
          </p:nvGrpSpPr>
          <p:grpSpPr bwMode="auto">
            <a:xfrm>
              <a:off x="4029" y="1856"/>
              <a:ext cx="97" cy="111"/>
              <a:chOff x="3654" y="1129"/>
              <a:chExt cx="97" cy="111"/>
            </a:xfrm>
          </p:grpSpPr>
          <p:sp>
            <p:nvSpPr>
              <p:cNvPr id="52483"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2484"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2485"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2486"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2487"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488"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489"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2490"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2491"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7" name="Group 7772"/>
          <p:cNvGrpSpPr>
            <a:grpSpLocks/>
          </p:cNvGrpSpPr>
          <p:nvPr/>
        </p:nvGrpSpPr>
        <p:grpSpPr bwMode="auto">
          <a:xfrm>
            <a:off x="571500" y="2928938"/>
            <a:ext cx="279400" cy="493712"/>
            <a:chOff x="3897" y="1856"/>
            <a:chExt cx="331" cy="714"/>
          </a:xfrm>
        </p:grpSpPr>
        <p:sp>
          <p:nvSpPr>
            <p:cNvPr id="52456"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2457"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2458"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2459"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2460"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2461"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2462"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2463"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8" name="Group 7781"/>
            <p:cNvGrpSpPr>
              <a:grpSpLocks/>
            </p:cNvGrpSpPr>
            <p:nvPr/>
          </p:nvGrpSpPr>
          <p:grpSpPr bwMode="auto">
            <a:xfrm>
              <a:off x="4029" y="1856"/>
              <a:ext cx="97" cy="111"/>
              <a:chOff x="3654" y="1129"/>
              <a:chExt cx="97" cy="111"/>
            </a:xfrm>
          </p:grpSpPr>
          <p:sp>
            <p:nvSpPr>
              <p:cNvPr id="52465"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2466"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2467"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2468"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2469"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470"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471"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2472"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2473"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9" name="Group 7772"/>
          <p:cNvGrpSpPr>
            <a:grpSpLocks/>
          </p:cNvGrpSpPr>
          <p:nvPr/>
        </p:nvGrpSpPr>
        <p:grpSpPr bwMode="auto">
          <a:xfrm>
            <a:off x="2286000" y="4429125"/>
            <a:ext cx="279400" cy="493713"/>
            <a:chOff x="3897" y="1856"/>
            <a:chExt cx="331" cy="714"/>
          </a:xfrm>
        </p:grpSpPr>
        <p:sp>
          <p:nvSpPr>
            <p:cNvPr id="52438"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2439"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2440"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2441"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2442"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2443"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2444"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2445"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10" name="Group 7781"/>
            <p:cNvGrpSpPr>
              <a:grpSpLocks/>
            </p:cNvGrpSpPr>
            <p:nvPr/>
          </p:nvGrpSpPr>
          <p:grpSpPr bwMode="auto">
            <a:xfrm>
              <a:off x="4029" y="1856"/>
              <a:ext cx="97" cy="111"/>
              <a:chOff x="3654" y="1129"/>
              <a:chExt cx="97" cy="111"/>
            </a:xfrm>
          </p:grpSpPr>
          <p:sp>
            <p:nvSpPr>
              <p:cNvPr id="52447"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2448"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2449"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2450"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2451"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452"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453"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2454"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2455"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13" name="Group 7772"/>
          <p:cNvGrpSpPr>
            <a:grpSpLocks/>
          </p:cNvGrpSpPr>
          <p:nvPr/>
        </p:nvGrpSpPr>
        <p:grpSpPr bwMode="auto">
          <a:xfrm>
            <a:off x="7143750" y="3857625"/>
            <a:ext cx="279400" cy="493713"/>
            <a:chOff x="3897" y="1856"/>
            <a:chExt cx="331" cy="714"/>
          </a:xfrm>
        </p:grpSpPr>
        <p:sp>
          <p:nvSpPr>
            <p:cNvPr id="52420"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2421"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2422"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2423"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2424"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2425"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2426"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2427"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14" name="Group 7781"/>
            <p:cNvGrpSpPr>
              <a:grpSpLocks/>
            </p:cNvGrpSpPr>
            <p:nvPr/>
          </p:nvGrpSpPr>
          <p:grpSpPr bwMode="auto">
            <a:xfrm>
              <a:off x="4029" y="1856"/>
              <a:ext cx="96" cy="111"/>
              <a:chOff x="3654" y="1129"/>
              <a:chExt cx="96" cy="111"/>
            </a:xfrm>
          </p:grpSpPr>
          <p:sp>
            <p:nvSpPr>
              <p:cNvPr id="52429"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2430"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2431"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2432"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2433"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434"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435"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2436"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2437"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15" name="Group 7772"/>
          <p:cNvGrpSpPr>
            <a:grpSpLocks/>
          </p:cNvGrpSpPr>
          <p:nvPr/>
        </p:nvGrpSpPr>
        <p:grpSpPr bwMode="auto">
          <a:xfrm>
            <a:off x="5857875" y="3786188"/>
            <a:ext cx="279400" cy="493712"/>
            <a:chOff x="3897" y="1856"/>
            <a:chExt cx="331" cy="714"/>
          </a:xfrm>
        </p:grpSpPr>
        <p:sp>
          <p:nvSpPr>
            <p:cNvPr id="52402"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2403"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2404"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2405"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2406"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2407"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2408"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2409"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16" name="Group 7781"/>
            <p:cNvGrpSpPr>
              <a:grpSpLocks/>
            </p:cNvGrpSpPr>
            <p:nvPr/>
          </p:nvGrpSpPr>
          <p:grpSpPr bwMode="auto">
            <a:xfrm>
              <a:off x="4029" y="1856"/>
              <a:ext cx="96" cy="111"/>
              <a:chOff x="3654" y="1129"/>
              <a:chExt cx="96" cy="111"/>
            </a:xfrm>
          </p:grpSpPr>
          <p:sp>
            <p:nvSpPr>
              <p:cNvPr id="52411"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2412"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2413"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2414"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2415"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416"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417"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2418"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2419"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17" name="Group 7772"/>
          <p:cNvGrpSpPr>
            <a:grpSpLocks/>
          </p:cNvGrpSpPr>
          <p:nvPr/>
        </p:nvGrpSpPr>
        <p:grpSpPr bwMode="auto">
          <a:xfrm>
            <a:off x="1357313" y="4429125"/>
            <a:ext cx="279400" cy="493713"/>
            <a:chOff x="3897" y="1856"/>
            <a:chExt cx="331" cy="714"/>
          </a:xfrm>
        </p:grpSpPr>
        <p:sp>
          <p:nvSpPr>
            <p:cNvPr id="52384"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2385"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2386"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2387"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2388"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2389"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2390"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2391"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18" name="Group 7781"/>
            <p:cNvGrpSpPr>
              <a:grpSpLocks/>
            </p:cNvGrpSpPr>
            <p:nvPr/>
          </p:nvGrpSpPr>
          <p:grpSpPr bwMode="auto">
            <a:xfrm>
              <a:off x="4029" y="1856"/>
              <a:ext cx="96" cy="111"/>
              <a:chOff x="3654" y="1129"/>
              <a:chExt cx="96" cy="111"/>
            </a:xfrm>
          </p:grpSpPr>
          <p:sp>
            <p:nvSpPr>
              <p:cNvPr id="52393"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2394"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2395"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2396"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2397"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398"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399"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2400"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2401"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19" name="Group 7772"/>
          <p:cNvGrpSpPr>
            <a:grpSpLocks/>
          </p:cNvGrpSpPr>
          <p:nvPr/>
        </p:nvGrpSpPr>
        <p:grpSpPr bwMode="auto">
          <a:xfrm>
            <a:off x="3143250" y="5000625"/>
            <a:ext cx="279400" cy="493713"/>
            <a:chOff x="3897" y="1856"/>
            <a:chExt cx="331" cy="714"/>
          </a:xfrm>
        </p:grpSpPr>
        <p:sp>
          <p:nvSpPr>
            <p:cNvPr id="52366"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2367"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2368"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2369"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2370"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2371"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2372"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2373"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20" name="Group 7781"/>
            <p:cNvGrpSpPr>
              <a:grpSpLocks/>
            </p:cNvGrpSpPr>
            <p:nvPr/>
          </p:nvGrpSpPr>
          <p:grpSpPr bwMode="auto">
            <a:xfrm>
              <a:off x="4029" y="1856"/>
              <a:ext cx="96" cy="111"/>
              <a:chOff x="3654" y="1129"/>
              <a:chExt cx="96" cy="111"/>
            </a:xfrm>
          </p:grpSpPr>
          <p:sp>
            <p:nvSpPr>
              <p:cNvPr id="52375"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2376"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2377"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2378"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2379"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380"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381"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2382"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2383"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21" name="Group 7772"/>
          <p:cNvGrpSpPr>
            <a:grpSpLocks/>
          </p:cNvGrpSpPr>
          <p:nvPr/>
        </p:nvGrpSpPr>
        <p:grpSpPr bwMode="auto">
          <a:xfrm>
            <a:off x="5143500" y="3786188"/>
            <a:ext cx="279400" cy="493712"/>
            <a:chOff x="3897" y="1856"/>
            <a:chExt cx="331" cy="714"/>
          </a:xfrm>
        </p:grpSpPr>
        <p:sp>
          <p:nvSpPr>
            <p:cNvPr id="52348"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2349"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2350"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2351"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2352"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2353"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2354"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2355"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22" name="Group 7781"/>
            <p:cNvGrpSpPr>
              <a:grpSpLocks/>
            </p:cNvGrpSpPr>
            <p:nvPr/>
          </p:nvGrpSpPr>
          <p:grpSpPr bwMode="auto">
            <a:xfrm>
              <a:off x="4029" y="1856"/>
              <a:ext cx="96" cy="111"/>
              <a:chOff x="3654" y="1129"/>
              <a:chExt cx="96" cy="111"/>
            </a:xfrm>
          </p:grpSpPr>
          <p:sp>
            <p:nvSpPr>
              <p:cNvPr id="52357"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2358"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2359"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2360"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2361"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362"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363"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2364"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2365"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23" name="Group 7772"/>
          <p:cNvGrpSpPr>
            <a:grpSpLocks/>
          </p:cNvGrpSpPr>
          <p:nvPr/>
        </p:nvGrpSpPr>
        <p:grpSpPr bwMode="auto">
          <a:xfrm>
            <a:off x="5929313" y="3000375"/>
            <a:ext cx="279400" cy="493713"/>
            <a:chOff x="3897" y="1856"/>
            <a:chExt cx="331" cy="714"/>
          </a:xfrm>
        </p:grpSpPr>
        <p:sp>
          <p:nvSpPr>
            <p:cNvPr id="52330"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2331"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2332"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2333"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2334"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2335"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2336"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2337"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24" name="Group 7781"/>
            <p:cNvGrpSpPr>
              <a:grpSpLocks/>
            </p:cNvGrpSpPr>
            <p:nvPr/>
          </p:nvGrpSpPr>
          <p:grpSpPr bwMode="auto">
            <a:xfrm>
              <a:off x="4029" y="1856"/>
              <a:ext cx="96" cy="111"/>
              <a:chOff x="3654" y="1129"/>
              <a:chExt cx="96" cy="111"/>
            </a:xfrm>
          </p:grpSpPr>
          <p:sp>
            <p:nvSpPr>
              <p:cNvPr id="52339"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2340"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2341"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2342"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2343"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344"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345"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2346"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2347"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25" name="Group 7772"/>
          <p:cNvGrpSpPr>
            <a:grpSpLocks/>
          </p:cNvGrpSpPr>
          <p:nvPr/>
        </p:nvGrpSpPr>
        <p:grpSpPr bwMode="auto">
          <a:xfrm>
            <a:off x="7215188" y="3000375"/>
            <a:ext cx="279400" cy="493713"/>
            <a:chOff x="3897" y="1856"/>
            <a:chExt cx="331" cy="714"/>
          </a:xfrm>
        </p:grpSpPr>
        <p:sp>
          <p:nvSpPr>
            <p:cNvPr id="52312"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2313"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2314"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2315"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2316"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2317"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2318"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2319"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26" name="Group 7781"/>
            <p:cNvGrpSpPr>
              <a:grpSpLocks/>
            </p:cNvGrpSpPr>
            <p:nvPr/>
          </p:nvGrpSpPr>
          <p:grpSpPr bwMode="auto">
            <a:xfrm>
              <a:off x="4029" y="1856"/>
              <a:ext cx="96" cy="111"/>
              <a:chOff x="3654" y="1129"/>
              <a:chExt cx="96" cy="111"/>
            </a:xfrm>
          </p:grpSpPr>
          <p:sp>
            <p:nvSpPr>
              <p:cNvPr id="52321"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2322"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2323"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2324"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2325"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326"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327"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2328"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2329"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sp>
        <p:nvSpPr>
          <p:cNvPr id="52249" name="AutoShape 7867"/>
          <p:cNvSpPr>
            <a:spLocks noChangeArrowheads="1"/>
          </p:cNvSpPr>
          <p:nvPr/>
        </p:nvSpPr>
        <p:spPr bwMode="auto">
          <a:xfrm>
            <a:off x="4071938" y="3857625"/>
            <a:ext cx="879475" cy="255588"/>
          </a:xfrm>
          <a:prstGeom prst="notchedRightArrow">
            <a:avLst>
              <a:gd name="adj1" fmla="val 50000"/>
              <a:gd name="adj2" fmla="val 97606"/>
            </a:avLst>
          </a:prstGeom>
          <a:solidFill>
            <a:srgbClr val="FFFFFF"/>
          </a:solidFill>
          <a:ln w="9525">
            <a:solidFill>
              <a:srgbClr val="000000"/>
            </a:solidFill>
            <a:miter lim="800000"/>
            <a:headEnd/>
            <a:tailEnd/>
          </a:ln>
        </p:spPr>
        <p:txBody>
          <a:bodyPr/>
          <a:lstStyle/>
          <a:p>
            <a:endParaRPr lang="en-US"/>
          </a:p>
        </p:txBody>
      </p:sp>
      <p:sp>
        <p:nvSpPr>
          <p:cNvPr id="52251" name="Text Box 7868"/>
          <p:cNvSpPr txBox="1">
            <a:spLocks noChangeArrowheads="1"/>
          </p:cNvSpPr>
          <p:nvPr/>
        </p:nvSpPr>
        <p:spPr bwMode="auto">
          <a:xfrm>
            <a:off x="6643688" y="2357438"/>
            <a:ext cx="873125" cy="307975"/>
          </a:xfrm>
          <a:prstGeom prst="rect">
            <a:avLst/>
          </a:prstGeom>
          <a:solidFill>
            <a:srgbClr val="FFFFFF"/>
          </a:solidFill>
          <a:ln w="9525">
            <a:solidFill>
              <a:srgbClr val="FFFFFF"/>
            </a:solidFill>
            <a:miter lim="800000"/>
            <a:headEnd/>
            <a:tailEnd/>
          </a:ln>
        </p:spPr>
        <p:txBody>
          <a:bodyPr>
            <a:spAutoFit/>
          </a:bodyPr>
          <a:lstStyle/>
          <a:p>
            <a:pPr>
              <a:spcAft>
                <a:spcPts val="1000"/>
              </a:spcAft>
            </a:pPr>
            <a:r>
              <a:rPr lang="en-US" sz="1400">
                <a:latin typeface="Calibri" pitchFamily="34" charset="0"/>
              </a:rPr>
              <a:t>Year 2</a:t>
            </a:r>
            <a:endParaRPr lang="en-US" sz="1400"/>
          </a:p>
        </p:txBody>
      </p:sp>
      <p:sp>
        <p:nvSpPr>
          <p:cNvPr id="52252" name="AutoShape 8174"/>
          <p:cNvSpPr>
            <a:spLocks noChangeArrowheads="1"/>
          </p:cNvSpPr>
          <p:nvPr/>
        </p:nvSpPr>
        <p:spPr bwMode="auto">
          <a:xfrm rot="5400000">
            <a:off x="4326731" y="3888582"/>
            <a:ext cx="611187" cy="4121150"/>
          </a:xfrm>
          <a:prstGeom prst="curvedLeftArrow">
            <a:avLst>
              <a:gd name="adj1" fmla="val 89998"/>
              <a:gd name="adj2" fmla="val 180028"/>
              <a:gd name="adj3" fmla="val 19384"/>
            </a:avLst>
          </a:prstGeom>
          <a:solidFill>
            <a:srgbClr val="FFFFFF"/>
          </a:solidFill>
          <a:ln w="9525">
            <a:solidFill>
              <a:srgbClr val="000000"/>
            </a:solidFill>
            <a:miter lim="800000"/>
            <a:headEnd/>
            <a:tailEnd/>
          </a:ln>
        </p:spPr>
        <p:txBody>
          <a:bodyPr/>
          <a:lstStyle/>
          <a:p>
            <a:endParaRPr lang="en-US"/>
          </a:p>
        </p:txBody>
      </p:sp>
      <p:cxnSp>
        <p:nvCxnSpPr>
          <p:cNvPr id="225" name="Straight Connector 224"/>
          <p:cNvCxnSpPr/>
          <p:nvPr/>
        </p:nvCxnSpPr>
        <p:spPr>
          <a:xfrm>
            <a:off x="571500" y="4572000"/>
            <a:ext cx="3429000" cy="1588"/>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pic>
        <p:nvPicPr>
          <p:cNvPr id="52254" name="Picture 218" descr="C:\Users\Dr Chikowo\Desktop\catoon malawi\trajectories paper\Cowpea illustration.png"/>
          <p:cNvPicPr>
            <a:picLocks noChangeAspect="1" noChangeArrowheads="1"/>
          </p:cNvPicPr>
          <p:nvPr/>
        </p:nvPicPr>
        <p:blipFill>
          <a:blip r:embed="rId6"/>
          <a:srcRect/>
          <a:stretch>
            <a:fillRect/>
          </a:stretch>
        </p:blipFill>
        <p:spPr bwMode="auto">
          <a:xfrm>
            <a:off x="1071563" y="2500313"/>
            <a:ext cx="798512" cy="1233487"/>
          </a:xfrm>
          <a:prstGeom prst="rect">
            <a:avLst/>
          </a:prstGeom>
          <a:noFill/>
          <a:ln w="9525">
            <a:noFill/>
            <a:miter lim="800000"/>
            <a:headEnd/>
            <a:tailEnd/>
          </a:ln>
        </p:spPr>
      </p:pic>
      <p:grpSp>
        <p:nvGrpSpPr>
          <p:cNvPr id="27" name="Group 7772"/>
          <p:cNvGrpSpPr>
            <a:grpSpLocks/>
          </p:cNvGrpSpPr>
          <p:nvPr/>
        </p:nvGrpSpPr>
        <p:grpSpPr bwMode="auto">
          <a:xfrm>
            <a:off x="3714750" y="2928938"/>
            <a:ext cx="279400" cy="493712"/>
            <a:chOff x="3897" y="1856"/>
            <a:chExt cx="331" cy="714"/>
          </a:xfrm>
        </p:grpSpPr>
        <p:sp>
          <p:nvSpPr>
            <p:cNvPr id="52294"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2295"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2296"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2297"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2298"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2299"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2300"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2301"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28" name="Group 7781"/>
            <p:cNvGrpSpPr>
              <a:grpSpLocks/>
            </p:cNvGrpSpPr>
            <p:nvPr/>
          </p:nvGrpSpPr>
          <p:grpSpPr bwMode="auto">
            <a:xfrm>
              <a:off x="4029" y="1856"/>
              <a:ext cx="96" cy="111"/>
              <a:chOff x="3654" y="1129"/>
              <a:chExt cx="96" cy="111"/>
            </a:xfrm>
          </p:grpSpPr>
          <p:sp>
            <p:nvSpPr>
              <p:cNvPr id="52303"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2304"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2305"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2306"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2307"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308"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309"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2310"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2311"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29" name="Group 7772"/>
          <p:cNvGrpSpPr>
            <a:grpSpLocks/>
          </p:cNvGrpSpPr>
          <p:nvPr/>
        </p:nvGrpSpPr>
        <p:grpSpPr bwMode="auto">
          <a:xfrm>
            <a:off x="3500438" y="4929188"/>
            <a:ext cx="279400" cy="493712"/>
            <a:chOff x="3897" y="1856"/>
            <a:chExt cx="331" cy="714"/>
          </a:xfrm>
        </p:grpSpPr>
        <p:sp>
          <p:nvSpPr>
            <p:cNvPr id="52276"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2277"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2278"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2279"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2280"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2281"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2282"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2283"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30" name="Group 7781"/>
            <p:cNvGrpSpPr>
              <a:grpSpLocks/>
            </p:cNvGrpSpPr>
            <p:nvPr/>
          </p:nvGrpSpPr>
          <p:grpSpPr bwMode="auto">
            <a:xfrm>
              <a:off x="4029" y="1856"/>
              <a:ext cx="96" cy="111"/>
              <a:chOff x="3654" y="1129"/>
              <a:chExt cx="96" cy="111"/>
            </a:xfrm>
          </p:grpSpPr>
          <p:sp>
            <p:nvSpPr>
              <p:cNvPr id="52285"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2286"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2287"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2288"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2289"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290"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291"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2292"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2293"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31" name="Group 7772"/>
          <p:cNvGrpSpPr>
            <a:grpSpLocks/>
          </p:cNvGrpSpPr>
          <p:nvPr/>
        </p:nvGrpSpPr>
        <p:grpSpPr bwMode="auto">
          <a:xfrm>
            <a:off x="2214563" y="2857500"/>
            <a:ext cx="279400" cy="493713"/>
            <a:chOff x="3897" y="1856"/>
            <a:chExt cx="331" cy="714"/>
          </a:xfrm>
        </p:grpSpPr>
        <p:sp>
          <p:nvSpPr>
            <p:cNvPr id="52258"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2259"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2260"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2261"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2262"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2263"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2264"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2265"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52256" name="Group 7781"/>
            <p:cNvGrpSpPr>
              <a:grpSpLocks/>
            </p:cNvGrpSpPr>
            <p:nvPr/>
          </p:nvGrpSpPr>
          <p:grpSpPr bwMode="auto">
            <a:xfrm>
              <a:off x="4029" y="1856"/>
              <a:ext cx="96" cy="111"/>
              <a:chOff x="3654" y="1129"/>
              <a:chExt cx="96" cy="111"/>
            </a:xfrm>
          </p:grpSpPr>
          <p:sp>
            <p:nvSpPr>
              <p:cNvPr id="52267"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2268"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2269"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2270"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2271"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272"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273"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2274"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2275"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42938" y="1071563"/>
            <a:ext cx="8329612" cy="1143000"/>
          </a:xfrm>
        </p:spPr>
        <p:txBody>
          <a:bodyPr/>
          <a:lstStyle/>
          <a:p>
            <a:pPr>
              <a:defRPr/>
            </a:pPr>
            <a:r>
              <a:rPr lang="en-US" sz="3200" dirty="0" smtClean="0"/>
              <a:t>Resource constrained 0.6 ha farm: intercropping-based farm design</a:t>
            </a:r>
            <a:br>
              <a:rPr lang="en-US" sz="3200" dirty="0" smtClean="0"/>
            </a:br>
            <a:r>
              <a:rPr lang="en-US" sz="4800" dirty="0" smtClean="0"/>
              <a:t/>
            </a:r>
            <a:br>
              <a:rPr lang="en-US" sz="4800" dirty="0" smtClean="0"/>
            </a:br>
            <a:endParaRPr lang="en-US" dirty="0"/>
          </a:p>
        </p:txBody>
      </p:sp>
      <p:sp>
        <p:nvSpPr>
          <p:cNvPr id="52227" name="Rectangle 7135"/>
          <p:cNvSpPr>
            <a:spLocks noChangeArrowheads="1"/>
          </p:cNvSpPr>
          <p:nvPr/>
        </p:nvSpPr>
        <p:spPr bwMode="auto">
          <a:xfrm>
            <a:off x="571500" y="2786063"/>
            <a:ext cx="3405188" cy="2711450"/>
          </a:xfrm>
          <a:prstGeom prst="rect">
            <a:avLst/>
          </a:prstGeom>
          <a:solidFill>
            <a:srgbClr val="FFFFFF"/>
          </a:solidFill>
          <a:ln w="9525">
            <a:solidFill>
              <a:srgbClr val="000000"/>
            </a:solidFill>
            <a:miter lim="800000"/>
            <a:headEnd/>
            <a:tailEnd/>
          </a:ln>
        </p:spPr>
        <p:txBody>
          <a:bodyPr/>
          <a:lstStyle/>
          <a:p>
            <a:endParaRPr lang="en-US"/>
          </a:p>
        </p:txBody>
      </p:sp>
      <p:sp>
        <p:nvSpPr>
          <p:cNvPr id="52228" name="Rectangle 7135"/>
          <p:cNvSpPr>
            <a:spLocks noChangeArrowheads="1"/>
          </p:cNvSpPr>
          <p:nvPr/>
        </p:nvSpPr>
        <p:spPr bwMode="auto">
          <a:xfrm>
            <a:off x="5072063" y="2786063"/>
            <a:ext cx="3405187" cy="2711450"/>
          </a:xfrm>
          <a:prstGeom prst="rect">
            <a:avLst/>
          </a:prstGeom>
          <a:solidFill>
            <a:srgbClr val="FFFFFF"/>
          </a:solidFill>
          <a:ln w="9525">
            <a:solidFill>
              <a:srgbClr val="000000"/>
            </a:solidFill>
            <a:miter lim="800000"/>
            <a:headEnd/>
            <a:tailEnd/>
          </a:ln>
        </p:spPr>
        <p:txBody>
          <a:bodyPr/>
          <a:lstStyle/>
          <a:p>
            <a:endParaRPr lang="en-US"/>
          </a:p>
        </p:txBody>
      </p:sp>
      <p:grpSp>
        <p:nvGrpSpPr>
          <p:cNvPr id="3" name="Group 12"/>
          <p:cNvGrpSpPr>
            <a:grpSpLocks/>
          </p:cNvGrpSpPr>
          <p:nvPr/>
        </p:nvGrpSpPr>
        <p:grpSpPr bwMode="auto">
          <a:xfrm>
            <a:off x="857250" y="3429000"/>
            <a:ext cx="2814638" cy="1052513"/>
            <a:chOff x="785786" y="2357430"/>
            <a:chExt cx="2815206" cy="1052623"/>
          </a:xfrm>
        </p:grpSpPr>
        <p:pic>
          <p:nvPicPr>
            <p:cNvPr id="52496" name="Picture 5" descr="C:\Users\Dr Chikowo\Desktop\catoon malawi\trajectories paper\Pigeon Pea2.png"/>
            <p:cNvPicPr>
              <a:picLocks noChangeAspect="1" noChangeArrowheads="1"/>
            </p:cNvPicPr>
            <p:nvPr/>
          </p:nvPicPr>
          <p:blipFill>
            <a:blip r:embed="rId2"/>
            <a:srcRect/>
            <a:stretch>
              <a:fillRect/>
            </a:stretch>
          </p:blipFill>
          <p:spPr bwMode="auto">
            <a:xfrm>
              <a:off x="2071670" y="2357430"/>
              <a:ext cx="786809" cy="1052623"/>
            </a:xfrm>
            <a:prstGeom prst="rect">
              <a:avLst/>
            </a:prstGeom>
            <a:noFill/>
            <a:ln w="9525">
              <a:noFill/>
              <a:miter lim="800000"/>
              <a:headEnd/>
              <a:tailEnd/>
            </a:ln>
          </p:spPr>
        </p:pic>
        <p:pic>
          <p:nvPicPr>
            <p:cNvPr id="52497" name="Picture 6" descr="C:\Users\Dr Chikowo\Desktop\catoon malawi\trajectories paper\Pigeon Pea2.png"/>
            <p:cNvPicPr>
              <a:picLocks noChangeAspect="1" noChangeArrowheads="1"/>
            </p:cNvPicPr>
            <p:nvPr/>
          </p:nvPicPr>
          <p:blipFill>
            <a:blip r:embed="rId3"/>
            <a:srcRect/>
            <a:stretch>
              <a:fillRect/>
            </a:stretch>
          </p:blipFill>
          <p:spPr bwMode="auto">
            <a:xfrm>
              <a:off x="785786" y="2357430"/>
              <a:ext cx="744279" cy="978195"/>
            </a:xfrm>
            <a:prstGeom prst="rect">
              <a:avLst/>
            </a:prstGeom>
            <a:noFill/>
            <a:ln w="9525">
              <a:noFill/>
              <a:miter lim="800000"/>
              <a:headEnd/>
              <a:tailEnd/>
            </a:ln>
          </p:spPr>
        </p:pic>
        <p:pic>
          <p:nvPicPr>
            <p:cNvPr id="52498" name="Picture 7" descr="Groundnut-drawing_ICRISAT"/>
            <p:cNvPicPr>
              <a:picLocks noChangeAspect="1" noChangeArrowheads="1"/>
            </p:cNvPicPr>
            <p:nvPr/>
          </p:nvPicPr>
          <p:blipFill>
            <a:blip r:embed="rId4"/>
            <a:srcRect/>
            <a:stretch>
              <a:fillRect/>
            </a:stretch>
          </p:blipFill>
          <p:spPr bwMode="auto">
            <a:xfrm>
              <a:off x="2928926" y="2643182"/>
              <a:ext cx="672066" cy="701749"/>
            </a:xfrm>
            <a:prstGeom prst="rect">
              <a:avLst/>
            </a:prstGeom>
            <a:noFill/>
            <a:ln w="9525">
              <a:noFill/>
              <a:miter lim="800000"/>
              <a:headEnd/>
              <a:tailEnd/>
            </a:ln>
          </p:spPr>
        </p:pic>
        <p:pic>
          <p:nvPicPr>
            <p:cNvPr id="52499" name="Picture 8" descr="Groundnut-drawing_ICRISAT"/>
            <p:cNvPicPr>
              <a:picLocks noChangeAspect="1" noChangeArrowheads="1"/>
            </p:cNvPicPr>
            <p:nvPr/>
          </p:nvPicPr>
          <p:blipFill>
            <a:blip r:embed="rId5"/>
            <a:srcRect/>
            <a:stretch>
              <a:fillRect/>
            </a:stretch>
          </p:blipFill>
          <p:spPr bwMode="auto">
            <a:xfrm>
              <a:off x="1428728" y="2714620"/>
              <a:ext cx="555108" cy="574159"/>
            </a:xfrm>
            <a:prstGeom prst="rect">
              <a:avLst/>
            </a:prstGeom>
            <a:noFill/>
            <a:ln w="9525">
              <a:noFill/>
              <a:miter lim="800000"/>
              <a:headEnd/>
              <a:tailEnd/>
            </a:ln>
          </p:spPr>
        </p:pic>
      </p:grpSp>
      <p:cxnSp>
        <p:nvCxnSpPr>
          <p:cNvPr id="11" name="Straight Connector 10"/>
          <p:cNvCxnSpPr/>
          <p:nvPr/>
        </p:nvCxnSpPr>
        <p:spPr>
          <a:xfrm>
            <a:off x="571500" y="3643313"/>
            <a:ext cx="3429000" cy="15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5072063" y="4572000"/>
            <a:ext cx="3429000" cy="15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 name="Group 13"/>
          <p:cNvGrpSpPr>
            <a:grpSpLocks/>
          </p:cNvGrpSpPr>
          <p:nvPr/>
        </p:nvGrpSpPr>
        <p:grpSpPr bwMode="auto">
          <a:xfrm>
            <a:off x="5214938" y="4500563"/>
            <a:ext cx="2814637" cy="1052512"/>
            <a:chOff x="785786" y="2357430"/>
            <a:chExt cx="2815206" cy="1052623"/>
          </a:xfrm>
        </p:grpSpPr>
        <p:pic>
          <p:nvPicPr>
            <p:cNvPr id="52492" name="Picture 14" descr="C:\Users\Dr Chikowo\Desktop\catoon malawi\trajectories paper\Pigeon Pea2.png"/>
            <p:cNvPicPr>
              <a:picLocks noChangeAspect="1" noChangeArrowheads="1"/>
            </p:cNvPicPr>
            <p:nvPr/>
          </p:nvPicPr>
          <p:blipFill>
            <a:blip r:embed="rId2"/>
            <a:srcRect/>
            <a:stretch>
              <a:fillRect/>
            </a:stretch>
          </p:blipFill>
          <p:spPr bwMode="auto">
            <a:xfrm>
              <a:off x="2071670" y="2357430"/>
              <a:ext cx="786809" cy="1052623"/>
            </a:xfrm>
            <a:prstGeom prst="rect">
              <a:avLst/>
            </a:prstGeom>
            <a:noFill/>
            <a:ln w="9525">
              <a:noFill/>
              <a:miter lim="800000"/>
              <a:headEnd/>
              <a:tailEnd/>
            </a:ln>
          </p:spPr>
        </p:pic>
        <p:pic>
          <p:nvPicPr>
            <p:cNvPr id="52493" name="Picture 15" descr="C:\Users\Dr Chikowo\Desktop\catoon malawi\trajectories paper\Pigeon Pea2.png"/>
            <p:cNvPicPr>
              <a:picLocks noChangeAspect="1" noChangeArrowheads="1"/>
            </p:cNvPicPr>
            <p:nvPr/>
          </p:nvPicPr>
          <p:blipFill>
            <a:blip r:embed="rId3"/>
            <a:srcRect/>
            <a:stretch>
              <a:fillRect/>
            </a:stretch>
          </p:blipFill>
          <p:spPr bwMode="auto">
            <a:xfrm>
              <a:off x="785786" y="2357430"/>
              <a:ext cx="744279" cy="978195"/>
            </a:xfrm>
            <a:prstGeom prst="rect">
              <a:avLst/>
            </a:prstGeom>
            <a:noFill/>
            <a:ln w="9525">
              <a:noFill/>
              <a:miter lim="800000"/>
              <a:headEnd/>
              <a:tailEnd/>
            </a:ln>
          </p:spPr>
        </p:pic>
        <p:pic>
          <p:nvPicPr>
            <p:cNvPr id="52494" name="Picture 16" descr="Groundnut-drawing_ICRISAT"/>
            <p:cNvPicPr>
              <a:picLocks noChangeAspect="1" noChangeArrowheads="1"/>
            </p:cNvPicPr>
            <p:nvPr/>
          </p:nvPicPr>
          <p:blipFill>
            <a:blip r:embed="rId4"/>
            <a:srcRect/>
            <a:stretch>
              <a:fillRect/>
            </a:stretch>
          </p:blipFill>
          <p:spPr bwMode="auto">
            <a:xfrm>
              <a:off x="2928926" y="2643182"/>
              <a:ext cx="672066" cy="701749"/>
            </a:xfrm>
            <a:prstGeom prst="rect">
              <a:avLst/>
            </a:prstGeom>
            <a:noFill/>
            <a:ln w="9525">
              <a:noFill/>
              <a:miter lim="800000"/>
              <a:headEnd/>
              <a:tailEnd/>
            </a:ln>
          </p:spPr>
        </p:pic>
        <p:pic>
          <p:nvPicPr>
            <p:cNvPr id="52495" name="Picture 17" descr="Groundnut-drawing_ICRISAT"/>
            <p:cNvPicPr>
              <a:picLocks noChangeAspect="1" noChangeArrowheads="1"/>
            </p:cNvPicPr>
            <p:nvPr/>
          </p:nvPicPr>
          <p:blipFill>
            <a:blip r:embed="rId5"/>
            <a:srcRect/>
            <a:stretch>
              <a:fillRect/>
            </a:stretch>
          </p:blipFill>
          <p:spPr bwMode="auto">
            <a:xfrm>
              <a:off x="1428728" y="2714620"/>
              <a:ext cx="555108" cy="574159"/>
            </a:xfrm>
            <a:prstGeom prst="rect">
              <a:avLst/>
            </a:prstGeom>
            <a:noFill/>
            <a:ln w="9525">
              <a:noFill/>
              <a:miter lim="800000"/>
              <a:headEnd/>
              <a:tailEnd/>
            </a:ln>
          </p:spPr>
        </p:pic>
      </p:grpSp>
      <p:pic>
        <p:nvPicPr>
          <p:cNvPr id="52233" name="Picture 18" descr="C:\Users\Dr Chikowo\Desktop\catoon malawi\trajectories paper\Cowpea illustration.png"/>
          <p:cNvPicPr>
            <a:picLocks noChangeAspect="1" noChangeArrowheads="1"/>
          </p:cNvPicPr>
          <p:nvPr/>
        </p:nvPicPr>
        <p:blipFill>
          <a:blip r:embed="rId6"/>
          <a:srcRect/>
          <a:stretch>
            <a:fillRect/>
          </a:stretch>
        </p:blipFill>
        <p:spPr bwMode="auto">
          <a:xfrm>
            <a:off x="1500188" y="4357688"/>
            <a:ext cx="798512" cy="1233487"/>
          </a:xfrm>
          <a:prstGeom prst="rect">
            <a:avLst/>
          </a:prstGeom>
          <a:noFill/>
          <a:ln w="9525">
            <a:noFill/>
            <a:miter lim="800000"/>
            <a:headEnd/>
            <a:tailEnd/>
          </a:ln>
        </p:spPr>
      </p:pic>
      <p:pic>
        <p:nvPicPr>
          <p:cNvPr id="52234" name="Picture 19" descr="C:\Users\Dr Chikowo\Desktop\catoon malawi\trajectories paper\Cowpea illustration.png"/>
          <p:cNvPicPr>
            <a:picLocks noChangeAspect="1" noChangeArrowheads="1"/>
          </p:cNvPicPr>
          <p:nvPr/>
        </p:nvPicPr>
        <p:blipFill>
          <a:blip r:embed="rId6"/>
          <a:srcRect/>
          <a:stretch>
            <a:fillRect/>
          </a:stretch>
        </p:blipFill>
        <p:spPr bwMode="auto">
          <a:xfrm>
            <a:off x="2857500" y="2428875"/>
            <a:ext cx="798513" cy="1233488"/>
          </a:xfrm>
          <a:prstGeom prst="rect">
            <a:avLst/>
          </a:prstGeom>
          <a:noFill/>
          <a:ln w="9525">
            <a:noFill/>
            <a:miter lim="800000"/>
            <a:headEnd/>
            <a:tailEnd/>
          </a:ln>
        </p:spPr>
      </p:pic>
      <p:pic>
        <p:nvPicPr>
          <p:cNvPr id="52235" name="Picture 20" descr="C:\Users\Dr Chikowo\Desktop\catoon malawi\trajectories paper\Cowpea illustration.png"/>
          <p:cNvPicPr>
            <a:picLocks noChangeAspect="1" noChangeArrowheads="1"/>
          </p:cNvPicPr>
          <p:nvPr/>
        </p:nvPicPr>
        <p:blipFill>
          <a:blip r:embed="rId6"/>
          <a:srcRect/>
          <a:stretch>
            <a:fillRect/>
          </a:stretch>
        </p:blipFill>
        <p:spPr bwMode="auto">
          <a:xfrm>
            <a:off x="2643188" y="4143375"/>
            <a:ext cx="798512" cy="1233488"/>
          </a:xfrm>
          <a:prstGeom prst="rect">
            <a:avLst/>
          </a:prstGeom>
          <a:noFill/>
          <a:ln w="9525">
            <a:noFill/>
            <a:miter lim="800000"/>
            <a:headEnd/>
            <a:tailEnd/>
          </a:ln>
        </p:spPr>
      </p:pic>
      <p:pic>
        <p:nvPicPr>
          <p:cNvPr id="52236" name="Picture 21" descr="C:\Users\Dr Chikowo\Desktop\catoon malawi\trajectories paper\Cowpea illustration.png"/>
          <p:cNvPicPr>
            <a:picLocks noChangeAspect="1" noChangeArrowheads="1"/>
          </p:cNvPicPr>
          <p:nvPr/>
        </p:nvPicPr>
        <p:blipFill>
          <a:blip r:embed="rId6"/>
          <a:srcRect/>
          <a:stretch>
            <a:fillRect/>
          </a:stretch>
        </p:blipFill>
        <p:spPr bwMode="auto">
          <a:xfrm>
            <a:off x="5143500" y="2643188"/>
            <a:ext cx="798513" cy="1233487"/>
          </a:xfrm>
          <a:prstGeom prst="rect">
            <a:avLst/>
          </a:prstGeom>
          <a:noFill/>
          <a:ln w="9525">
            <a:noFill/>
            <a:miter lim="800000"/>
            <a:headEnd/>
            <a:tailEnd/>
          </a:ln>
        </p:spPr>
      </p:pic>
      <p:pic>
        <p:nvPicPr>
          <p:cNvPr id="52237" name="Picture 22" descr="C:\Users\Dr Chikowo\Desktop\catoon malawi\trajectories paper\Cowpea illustration.png"/>
          <p:cNvPicPr>
            <a:picLocks noChangeAspect="1" noChangeArrowheads="1"/>
          </p:cNvPicPr>
          <p:nvPr/>
        </p:nvPicPr>
        <p:blipFill>
          <a:blip r:embed="rId6"/>
          <a:srcRect/>
          <a:stretch>
            <a:fillRect/>
          </a:stretch>
        </p:blipFill>
        <p:spPr bwMode="auto">
          <a:xfrm>
            <a:off x="7643813" y="3214688"/>
            <a:ext cx="798512" cy="1233487"/>
          </a:xfrm>
          <a:prstGeom prst="rect">
            <a:avLst/>
          </a:prstGeom>
          <a:noFill/>
          <a:ln w="9525">
            <a:noFill/>
            <a:miter lim="800000"/>
            <a:headEnd/>
            <a:tailEnd/>
          </a:ln>
        </p:spPr>
      </p:pic>
      <p:pic>
        <p:nvPicPr>
          <p:cNvPr id="52238" name="Picture 23" descr="C:\Users\Dr Chikowo\Desktop\catoon malawi\trajectories paper\Cowpea illustration.png"/>
          <p:cNvPicPr>
            <a:picLocks noChangeAspect="1" noChangeArrowheads="1"/>
          </p:cNvPicPr>
          <p:nvPr/>
        </p:nvPicPr>
        <p:blipFill>
          <a:blip r:embed="rId6"/>
          <a:srcRect/>
          <a:stretch>
            <a:fillRect/>
          </a:stretch>
        </p:blipFill>
        <p:spPr bwMode="auto">
          <a:xfrm>
            <a:off x="6215063" y="3071813"/>
            <a:ext cx="798512" cy="1233487"/>
          </a:xfrm>
          <a:prstGeom prst="rect">
            <a:avLst/>
          </a:prstGeom>
          <a:noFill/>
          <a:ln w="9525">
            <a:noFill/>
            <a:miter lim="800000"/>
            <a:headEnd/>
            <a:tailEnd/>
          </a:ln>
        </p:spPr>
      </p:pic>
      <p:grpSp>
        <p:nvGrpSpPr>
          <p:cNvPr id="5" name="Group 7772"/>
          <p:cNvGrpSpPr>
            <a:grpSpLocks/>
          </p:cNvGrpSpPr>
          <p:nvPr/>
        </p:nvGrpSpPr>
        <p:grpSpPr bwMode="auto">
          <a:xfrm>
            <a:off x="857250" y="4857750"/>
            <a:ext cx="279400" cy="493713"/>
            <a:chOff x="3897" y="1856"/>
            <a:chExt cx="331" cy="714"/>
          </a:xfrm>
        </p:grpSpPr>
        <p:sp>
          <p:nvSpPr>
            <p:cNvPr id="52474"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2475"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2476"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2477"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2478"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2479"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2480"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2481"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6" name="Group 7781"/>
            <p:cNvGrpSpPr>
              <a:grpSpLocks/>
            </p:cNvGrpSpPr>
            <p:nvPr/>
          </p:nvGrpSpPr>
          <p:grpSpPr bwMode="auto">
            <a:xfrm>
              <a:off x="4029" y="1856"/>
              <a:ext cx="97" cy="111"/>
              <a:chOff x="3654" y="1129"/>
              <a:chExt cx="97" cy="111"/>
            </a:xfrm>
          </p:grpSpPr>
          <p:sp>
            <p:nvSpPr>
              <p:cNvPr id="52483"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2484"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2485"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2486"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2487"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488"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489"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2490"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2491"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7" name="Group 7772"/>
          <p:cNvGrpSpPr>
            <a:grpSpLocks/>
          </p:cNvGrpSpPr>
          <p:nvPr/>
        </p:nvGrpSpPr>
        <p:grpSpPr bwMode="auto">
          <a:xfrm>
            <a:off x="571500" y="2928938"/>
            <a:ext cx="279400" cy="493712"/>
            <a:chOff x="3897" y="1856"/>
            <a:chExt cx="331" cy="714"/>
          </a:xfrm>
        </p:grpSpPr>
        <p:sp>
          <p:nvSpPr>
            <p:cNvPr id="52456"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2457"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2458"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2459"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2460"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2461"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2462"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2463"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8" name="Group 7781"/>
            <p:cNvGrpSpPr>
              <a:grpSpLocks/>
            </p:cNvGrpSpPr>
            <p:nvPr/>
          </p:nvGrpSpPr>
          <p:grpSpPr bwMode="auto">
            <a:xfrm>
              <a:off x="4029" y="1856"/>
              <a:ext cx="97" cy="111"/>
              <a:chOff x="3654" y="1129"/>
              <a:chExt cx="97" cy="111"/>
            </a:xfrm>
          </p:grpSpPr>
          <p:sp>
            <p:nvSpPr>
              <p:cNvPr id="52465"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2466"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2467"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2468"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2469"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470"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471"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2472"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2473"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9" name="Group 7772"/>
          <p:cNvGrpSpPr>
            <a:grpSpLocks/>
          </p:cNvGrpSpPr>
          <p:nvPr/>
        </p:nvGrpSpPr>
        <p:grpSpPr bwMode="auto">
          <a:xfrm>
            <a:off x="2286000" y="4429125"/>
            <a:ext cx="279400" cy="493713"/>
            <a:chOff x="3897" y="1856"/>
            <a:chExt cx="331" cy="714"/>
          </a:xfrm>
        </p:grpSpPr>
        <p:sp>
          <p:nvSpPr>
            <p:cNvPr id="52438"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2439"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2440"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2441"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2442"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2443"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2444"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2445"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10" name="Group 7781"/>
            <p:cNvGrpSpPr>
              <a:grpSpLocks/>
            </p:cNvGrpSpPr>
            <p:nvPr/>
          </p:nvGrpSpPr>
          <p:grpSpPr bwMode="auto">
            <a:xfrm>
              <a:off x="4029" y="1856"/>
              <a:ext cx="97" cy="111"/>
              <a:chOff x="3654" y="1129"/>
              <a:chExt cx="97" cy="111"/>
            </a:xfrm>
          </p:grpSpPr>
          <p:sp>
            <p:nvSpPr>
              <p:cNvPr id="52447"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2448"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2449"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2450"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2451"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452"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453"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2454"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2455"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13" name="Group 7772"/>
          <p:cNvGrpSpPr>
            <a:grpSpLocks/>
          </p:cNvGrpSpPr>
          <p:nvPr/>
        </p:nvGrpSpPr>
        <p:grpSpPr bwMode="auto">
          <a:xfrm>
            <a:off x="7143750" y="3857625"/>
            <a:ext cx="279400" cy="493713"/>
            <a:chOff x="3897" y="1856"/>
            <a:chExt cx="331" cy="714"/>
          </a:xfrm>
        </p:grpSpPr>
        <p:sp>
          <p:nvSpPr>
            <p:cNvPr id="52420"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2421"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2422"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2423"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2424"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2425"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2426"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2427"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14" name="Group 7781"/>
            <p:cNvGrpSpPr>
              <a:grpSpLocks/>
            </p:cNvGrpSpPr>
            <p:nvPr/>
          </p:nvGrpSpPr>
          <p:grpSpPr bwMode="auto">
            <a:xfrm>
              <a:off x="4029" y="1856"/>
              <a:ext cx="96" cy="111"/>
              <a:chOff x="3654" y="1129"/>
              <a:chExt cx="96" cy="111"/>
            </a:xfrm>
          </p:grpSpPr>
          <p:sp>
            <p:nvSpPr>
              <p:cNvPr id="52429"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2430"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2431"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2432"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2433"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434"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435"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2436"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2437"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15" name="Group 7772"/>
          <p:cNvGrpSpPr>
            <a:grpSpLocks/>
          </p:cNvGrpSpPr>
          <p:nvPr/>
        </p:nvGrpSpPr>
        <p:grpSpPr bwMode="auto">
          <a:xfrm>
            <a:off x="5857875" y="3786188"/>
            <a:ext cx="279400" cy="493712"/>
            <a:chOff x="3897" y="1856"/>
            <a:chExt cx="331" cy="714"/>
          </a:xfrm>
        </p:grpSpPr>
        <p:sp>
          <p:nvSpPr>
            <p:cNvPr id="52402"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2403"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2404"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2405"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2406"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2407"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2408"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2409"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16" name="Group 7781"/>
            <p:cNvGrpSpPr>
              <a:grpSpLocks/>
            </p:cNvGrpSpPr>
            <p:nvPr/>
          </p:nvGrpSpPr>
          <p:grpSpPr bwMode="auto">
            <a:xfrm>
              <a:off x="4029" y="1856"/>
              <a:ext cx="96" cy="111"/>
              <a:chOff x="3654" y="1129"/>
              <a:chExt cx="96" cy="111"/>
            </a:xfrm>
          </p:grpSpPr>
          <p:sp>
            <p:nvSpPr>
              <p:cNvPr id="52411"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2412"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2413"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2414"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2415"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416"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417"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2418"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2419"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17" name="Group 7772"/>
          <p:cNvGrpSpPr>
            <a:grpSpLocks/>
          </p:cNvGrpSpPr>
          <p:nvPr/>
        </p:nvGrpSpPr>
        <p:grpSpPr bwMode="auto">
          <a:xfrm>
            <a:off x="1357313" y="4429125"/>
            <a:ext cx="279400" cy="493713"/>
            <a:chOff x="3897" y="1856"/>
            <a:chExt cx="331" cy="714"/>
          </a:xfrm>
        </p:grpSpPr>
        <p:sp>
          <p:nvSpPr>
            <p:cNvPr id="52384"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2385"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2386"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2387"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2388"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2389"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2390"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2391"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18" name="Group 7781"/>
            <p:cNvGrpSpPr>
              <a:grpSpLocks/>
            </p:cNvGrpSpPr>
            <p:nvPr/>
          </p:nvGrpSpPr>
          <p:grpSpPr bwMode="auto">
            <a:xfrm>
              <a:off x="4029" y="1856"/>
              <a:ext cx="96" cy="111"/>
              <a:chOff x="3654" y="1129"/>
              <a:chExt cx="96" cy="111"/>
            </a:xfrm>
          </p:grpSpPr>
          <p:sp>
            <p:nvSpPr>
              <p:cNvPr id="52393"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2394"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2395"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2396"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2397"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398"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399"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2400"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2401"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19" name="Group 7772"/>
          <p:cNvGrpSpPr>
            <a:grpSpLocks/>
          </p:cNvGrpSpPr>
          <p:nvPr/>
        </p:nvGrpSpPr>
        <p:grpSpPr bwMode="auto">
          <a:xfrm>
            <a:off x="3143250" y="5000625"/>
            <a:ext cx="279400" cy="493713"/>
            <a:chOff x="3897" y="1856"/>
            <a:chExt cx="331" cy="714"/>
          </a:xfrm>
        </p:grpSpPr>
        <p:sp>
          <p:nvSpPr>
            <p:cNvPr id="52366"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2367"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2368"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2369"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2370"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2371"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2372"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2373"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20" name="Group 7781"/>
            <p:cNvGrpSpPr>
              <a:grpSpLocks/>
            </p:cNvGrpSpPr>
            <p:nvPr/>
          </p:nvGrpSpPr>
          <p:grpSpPr bwMode="auto">
            <a:xfrm>
              <a:off x="4029" y="1856"/>
              <a:ext cx="96" cy="111"/>
              <a:chOff x="3654" y="1129"/>
              <a:chExt cx="96" cy="111"/>
            </a:xfrm>
          </p:grpSpPr>
          <p:sp>
            <p:nvSpPr>
              <p:cNvPr id="52375"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2376"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2377"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2378"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2379"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380"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381"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2382"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2383"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21" name="Group 7772"/>
          <p:cNvGrpSpPr>
            <a:grpSpLocks/>
          </p:cNvGrpSpPr>
          <p:nvPr/>
        </p:nvGrpSpPr>
        <p:grpSpPr bwMode="auto">
          <a:xfrm>
            <a:off x="5143500" y="3786188"/>
            <a:ext cx="279400" cy="493712"/>
            <a:chOff x="3897" y="1856"/>
            <a:chExt cx="331" cy="714"/>
          </a:xfrm>
        </p:grpSpPr>
        <p:sp>
          <p:nvSpPr>
            <p:cNvPr id="52348"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2349"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2350"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2351"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2352"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2353"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2354"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2355"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22" name="Group 7781"/>
            <p:cNvGrpSpPr>
              <a:grpSpLocks/>
            </p:cNvGrpSpPr>
            <p:nvPr/>
          </p:nvGrpSpPr>
          <p:grpSpPr bwMode="auto">
            <a:xfrm>
              <a:off x="4029" y="1856"/>
              <a:ext cx="96" cy="111"/>
              <a:chOff x="3654" y="1129"/>
              <a:chExt cx="96" cy="111"/>
            </a:xfrm>
          </p:grpSpPr>
          <p:sp>
            <p:nvSpPr>
              <p:cNvPr id="52357"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2358"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2359"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2360"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2361"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362"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363"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2364"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2365"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23" name="Group 7772"/>
          <p:cNvGrpSpPr>
            <a:grpSpLocks/>
          </p:cNvGrpSpPr>
          <p:nvPr/>
        </p:nvGrpSpPr>
        <p:grpSpPr bwMode="auto">
          <a:xfrm>
            <a:off x="5929313" y="3000375"/>
            <a:ext cx="279400" cy="493713"/>
            <a:chOff x="3897" y="1856"/>
            <a:chExt cx="331" cy="714"/>
          </a:xfrm>
        </p:grpSpPr>
        <p:sp>
          <p:nvSpPr>
            <p:cNvPr id="52330"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2331"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2332"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2333"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2334"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2335"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2336"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2337"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24" name="Group 7781"/>
            <p:cNvGrpSpPr>
              <a:grpSpLocks/>
            </p:cNvGrpSpPr>
            <p:nvPr/>
          </p:nvGrpSpPr>
          <p:grpSpPr bwMode="auto">
            <a:xfrm>
              <a:off x="4029" y="1856"/>
              <a:ext cx="96" cy="111"/>
              <a:chOff x="3654" y="1129"/>
              <a:chExt cx="96" cy="111"/>
            </a:xfrm>
          </p:grpSpPr>
          <p:sp>
            <p:nvSpPr>
              <p:cNvPr id="52339"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2340"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2341"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2342"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2343"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344"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345"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2346"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2347"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25" name="Group 7772"/>
          <p:cNvGrpSpPr>
            <a:grpSpLocks/>
          </p:cNvGrpSpPr>
          <p:nvPr/>
        </p:nvGrpSpPr>
        <p:grpSpPr bwMode="auto">
          <a:xfrm>
            <a:off x="7215188" y="3000375"/>
            <a:ext cx="279400" cy="493713"/>
            <a:chOff x="3897" y="1856"/>
            <a:chExt cx="331" cy="714"/>
          </a:xfrm>
        </p:grpSpPr>
        <p:sp>
          <p:nvSpPr>
            <p:cNvPr id="52312"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2313"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2314"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2315"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2316"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2317"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2318"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2319"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26" name="Group 7781"/>
            <p:cNvGrpSpPr>
              <a:grpSpLocks/>
            </p:cNvGrpSpPr>
            <p:nvPr/>
          </p:nvGrpSpPr>
          <p:grpSpPr bwMode="auto">
            <a:xfrm>
              <a:off x="4029" y="1856"/>
              <a:ext cx="96" cy="111"/>
              <a:chOff x="3654" y="1129"/>
              <a:chExt cx="96" cy="111"/>
            </a:xfrm>
          </p:grpSpPr>
          <p:sp>
            <p:nvSpPr>
              <p:cNvPr id="52321"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2322"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2323"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2324"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2325"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326"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327"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2328"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2329"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sp>
        <p:nvSpPr>
          <p:cNvPr id="52249" name="AutoShape 7867"/>
          <p:cNvSpPr>
            <a:spLocks noChangeArrowheads="1"/>
          </p:cNvSpPr>
          <p:nvPr/>
        </p:nvSpPr>
        <p:spPr bwMode="auto">
          <a:xfrm>
            <a:off x="4071938" y="3857625"/>
            <a:ext cx="879475" cy="255588"/>
          </a:xfrm>
          <a:prstGeom prst="notchedRightArrow">
            <a:avLst>
              <a:gd name="adj1" fmla="val 50000"/>
              <a:gd name="adj2" fmla="val 97606"/>
            </a:avLst>
          </a:prstGeom>
          <a:solidFill>
            <a:srgbClr val="FFFFFF"/>
          </a:solidFill>
          <a:ln w="9525">
            <a:solidFill>
              <a:srgbClr val="000000"/>
            </a:solidFill>
            <a:miter lim="800000"/>
            <a:headEnd/>
            <a:tailEnd/>
          </a:ln>
        </p:spPr>
        <p:txBody>
          <a:bodyPr/>
          <a:lstStyle/>
          <a:p>
            <a:endParaRPr lang="en-US"/>
          </a:p>
        </p:txBody>
      </p:sp>
      <p:sp>
        <p:nvSpPr>
          <p:cNvPr id="52250" name="Text Box 7868"/>
          <p:cNvSpPr txBox="1">
            <a:spLocks noChangeArrowheads="1"/>
          </p:cNvSpPr>
          <p:nvPr/>
        </p:nvSpPr>
        <p:spPr bwMode="auto">
          <a:xfrm>
            <a:off x="4357688" y="5715000"/>
            <a:ext cx="873125" cy="338138"/>
          </a:xfrm>
          <a:prstGeom prst="rect">
            <a:avLst/>
          </a:prstGeom>
          <a:solidFill>
            <a:srgbClr val="FFFFFF"/>
          </a:solidFill>
          <a:ln w="9525">
            <a:solidFill>
              <a:srgbClr val="FFFFFF"/>
            </a:solidFill>
            <a:miter lim="800000"/>
            <a:headEnd/>
            <a:tailEnd/>
          </a:ln>
        </p:spPr>
        <p:txBody>
          <a:bodyPr>
            <a:spAutoFit/>
          </a:bodyPr>
          <a:lstStyle/>
          <a:p>
            <a:pPr>
              <a:spcAft>
                <a:spcPts val="1000"/>
              </a:spcAft>
            </a:pPr>
            <a:r>
              <a:rPr lang="en-US" sz="1600">
                <a:latin typeface="Calibri" pitchFamily="34" charset="0"/>
              </a:rPr>
              <a:t>Year 3</a:t>
            </a:r>
            <a:endParaRPr lang="en-US" sz="1600"/>
          </a:p>
        </p:txBody>
      </p:sp>
      <p:sp>
        <p:nvSpPr>
          <p:cNvPr id="52252" name="AutoShape 8174"/>
          <p:cNvSpPr>
            <a:spLocks noChangeArrowheads="1"/>
          </p:cNvSpPr>
          <p:nvPr/>
        </p:nvSpPr>
        <p:spPr bwMode="auto">
          <a:xfrm rot="5400000">
            <a:off x="4326731" y="3888582"/>
            <a:ext cx="611187" cy="4121150"/>
          </a:xfrm>
          <a:prstGeom prst="curvedLeftArrow">
            <a:avLst>
              <a:gd name="adj1" fmla="val 89998"/>
              <a:gd name="adj2" fmla="val 180028"/>
              <a:gd name="adj3" fmla="val 19384"/>
            </a:avLst>
          </a:prstGeom>
          <a:solidFill>
            <a:srgbClr val="FFFFFF"/>
          </a:solidFill>
          <a:ln w="9525">
            <a:solidFill>
              <a:srgbClr val="000000"/>
            </a:solidFill>
            <a:miter lim="800000"/>
            <a:headEnd/>
            <a:tailEnd/>
          </a:ln>
        </p:spPr>
        <p:txBody>
          <a:bodyPr/>
          <a:lstStyle/>
          <a:p>
            <a:endParaRPr lang="en-US"/>
          </a:p>
        </p:txBody>
      </p:sp>
      <p:cxnSp>
        <p:nvCxnSpPr>
          <p:cNvPr id="225" name="Straight Connector 224"/>
          <p:cNvCxnSpPr/>
          <p:nvPr/>
        </p:nvCxnSpPr>
        <p:spPr>
          <a:xfrm>
            <a:off x="571500" y="4572000"/>
            <a:ext cx="3429000" cy="1588"/>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pic>
        <p:nvPicPr>
          <p:cNvPr id="52254" name="Picture 218" descr="C:\Users\Dr Chikowo\Desktop\catoon malawi\trajectories paper\Cowpea illustration.png"/>
          <p:cNvPicPr>
            <a:picLocks noChangeAspect="1" noChangeArrowheads="1"/>
          </p:cNvPicPr>
          <p:nvPr/>
        </p:nvPicPr>
        <p:blipFill>
          <a:blip r:embed="rId6"/>
          <a:srcRect/>
          <a:stretch>
            <a:fillRect/>
          </a:stretch>
        </p:blipFill>
        <p:spPr bwMode="auto">
          <a:xfrm>
            <a:off x="1071563" y="2500313"/>
            <a:ext cx="798512" cy="1233487"/>
          </a:xfrm>
          <a:prstGeom prst="rect">
            <a:avLst/>
          </a:prstGeom>
          <a:noFill/>
          <a:ln w="9525">
            <a:noFill/>
            <a:miter lim="800000"/>
            <a:headEnd/>
            <a:tailEnd/>
          </a:ln>
        </p:spPr>
      </p:pic>
      <p:grpSp>
        <p:nvGrpSpPr>
          <p:cNvPr id="27" name="Group 7772"/>
          <p:cNvGrpSpPr>
            <a:grpSpLocks/>
          </p:cNvGrpSpPr>
          <p:nvPr/>
        </p:nvGrpSpPr>
        <p:grpSpPr bwMode="auto">
          <a:xfrm>
            <a:off x="3714750" y="2928938"/>
            <a:ext cx="279400" cy="493712"/>
            <a:chOff x="3897" y="1856"/>
            <a:chExt cx="331" cy="714"/>
          </a:xfrm>
        </p:grpSpPr>
        <p:sp>
          <p:nvSpPr>
            <p:cNvPr id="52294"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2295"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2296"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2297"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2298"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2299"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2300"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2301"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28" name="Group 7781"/>
            <p:cNvGrpSpPr>
              <a:grpSpLocks/>
            </p:cNvGrpSpPr>
            <p:nvPr/>
          </p:nvGrpSpPr>
          <p:grpSpPr bwMode="auto">
            <a:xfrm>
              <a:off x="4029" y="1856"/>
              <a:ext cx="96" cy="111"/>
              <a:chOff x="3654" y="1129"/>
              <a:chExt cx="96" cy="111"/>
            </a:xfrm>
          </p:grpSpPr>
          <p:sp>
            <p:nvSpPr>
              <p:cNvPr id="52303"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2304"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2305"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2306"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2307"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308"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309"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2310"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2311"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29" name="Group 7772"/>
          <p:cNvGrpSpPr>
            <a:grpSpLocks/>
          </p:cNvGrpSpPr>
          <p:nvPr/>
        </p:nvGrpSpPr>
        <p:grpSpPr bwMode="auto">
          <a:xfrm>
            <a:off x="3500438" y="4929188"/>
            <a:ext cx="279400" cy="493712"/>
            <a:chOff x="3897" y="1856"/>
            <a:chExt cx="331" cy="714"/>
          </a:xfrm>
        </p:grpSpPr>
        <p:sp>
          <p:nvSpPr>
            <p:cNvPr id="52276"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2277"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2278"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2279"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2280"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2281"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2282"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2283"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30" name="Group 7781"/>
            <p:cNvGrpSpPr>
              <a:grpSpLocks/>
            </p:cNvGrpSpPr>
            <p:nvPr/>
          </p:nvGrpSpPr>
          <p:grpSpPr bwMode="auto">
            <a:xfrm>
              <a:off x="4029" y="1856"/>
              <a:ext cx="96" cy="111"/>
              <a:chOff x="3654" y="1129"/>
              <a:chExt cx="96" cy="111"/>
            </a:xfrm>
          </p:grpSpPr>
          <p:sp>
            <p:nvSpPr>
              <p:cNvPr id="52285"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2286"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2287"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2288"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2289"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290"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291"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2292"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2293"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31" name="Group 7772"/>
          <p:cNvGrpSpPr>
            <a:grpSpLocks/>
          </p:cNvGrpSpPr>
          <p:nvPr/>
        </p:nvGrpSpPr>
        <p:grpSpPr bwMode="auto">
          <a:xfrm>
            <a:off x="2214563" y="2857500"/>
            <a:ext cx="279400" cy="493713"/>
            <a:chOff x="3897" y="1856"/>
            <a:chExt cx="331" cy="714"/>
          </a:xfrm>
        </p:grpSpPr>
        <p:sp>
          <p:nvSpPr>
            <p:cNvPr id="52258" name="Freeform 777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2259" name="Freeform 777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2260" name="Freeform 777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2261" name="Freeform 777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2262" name="Freeform 777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2263" name="Freeform 777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2264" name="Freeform 777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2265" name="Freeform 778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52256" name="Group 7781"/>
            <p:cNvGrpSpPr>
              <a:grpSpLocks/>
            </p:cNvGrpSpPr>
            <p:nvPr/>
          </p:nvGrpSpPr>
          <p:grpSpPr bwMode="auto">
            <a:xfrm>
              <a:off x="4029" y="1856"/>
              <a:ext cx="96" cy="111"/>
              <a:chOff x="3654" y="1129"/>
              <a:chExt cx="96" cy="111"/>
            </a:xfrm>
          </p:grpSpPr>
          <p:sp>
            <p:nvSpPr>
              <p:cNvPr id="52267" name="Freeform 778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2268" name="Freeform 778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2269" name="Freeform 778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2270" name="Freeform 778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2271" name="Freeform 778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272" name="Freeform 778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2273" name="Line 778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2274" name="Freeform 778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2275" name="Freeform 779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ct 4"/>
          <p:cNvGraphicFramePr>
            <a:graphicFrameLocks noChangeAspect="1"/>
          </p:cNvGraphicFramePr>
          <p:nvPr>
            <p:extLst>
              <p:ext uri="{D42A27DB-BD31-4B8C-83A1-F6EECF244321}">
                <p14:modId xmlns="" xmlns:p14="http://schemas.microsoft.com/office/powerpoint/2010/main" val="4194328733"/>
              </p:ext>
            </p:extLst>
          </p:nvPr>
        </p:nvGraphicFramePr>
        <p:xfrm>
          <a:off x="-304800" y="254000"/>
          <a:ext cx="10036175" cy="7127875"/>
        </p:xfrm>
        <a:graphic>
          <a:graphicData uri="http://schemas.openxmlformats.org/presentationml/2006/ole">
            <p:oleObj spid="_x0000_s1026" name="Document" r:id="rId4" imgW="7405560" imgH="5257080" progId="Word.Document.12">
              <p:embed/>
            </p:oleObj>
          </a:graphicData>
        </a:graphic>
      </p:graphicFrame>
      <p:pic>
        <p:nvPicPr>
          <p:cNvPr id="2" name="Picture 1" descr="Malawi4-FRONT-COVER-1.jpg"/>
          <p:cNvPicPr>
            <a:picLocks noChangeAspect="1"/>
          </p:cNvPicPr>
          <p:nvPr/>
        </p:nvPicPr>
        <p:blipFill>
          <a:blip r:embed="rId5" cstate="screen">
            <a:extLst>
              <a:ext uri="{28A0092B-C50C-407E-A947-70E740481C1C}">
                <a14:useLocalDpi xmlns="" xmlns:a14="http://schemas.microsoft.com/office/drawing/2010/main"/>
              </a:ext>
            </a:extLst>
          </a:blip>
          <a:stretch>
            <a:fillRect/>
          </a:stretch>
        </p:blipFill>
        <p:spPr>
          <a:xfrm>
            <a:off x="1600200" y="3276600"/>
            <a:ext cx="1524000" cy="1143000"/>
          </a:xfrm>
          <a:prstGeom prst="rect">
            <a:avLst/>
          </a:prstGeom>
        </p:spPr>
      </p:pic>
      <p:pic>
        <p:nvPicPr>
          <p:cNvPr id="6" name="Picture 5" descr="Woman_farmer_and_baby,_Malawi.jpg"/>
          <p:cNvPicPr>
            <a:picLocks noChangeAspect="1"/>
          </p:cNvPicPr>
          <p:nvPr/>
        </p:nvPicPr>
        <p:blipFill>
          <a:blip r:embed="rId6" cstate="screen">
            <a:extLst>
              <a:ext uri="{28A0092B-C50C-407E-A947-70E740481C1C}">
                <a14:useLocalDpi xmlns="" xmlns:a14="http://schemas.microsoft.com/office/drawing/2010/main"/>
              </a:ext>
            </a:extLst>
          </a:blip>
          <a:stretch>
            <a:fillRect/>
          </a:stretch>
        </p:blipFill>
        <p:spPr>
          <a:xfrm>
            <a:off x="1562100" y="5105400"/>
            <a:ext cx="1485900" cy="990600"/>
          </a:xfrm>
          <a:prstGeom prst="rect">
            <a:avLst/>
          </a:prstGeom>
        </p:spPr>
      </p:pic>
      <p:pic>
        <p:nvPicPr>
          <p:cNvPr id="7" name="Picture 6" descr="mage result for africa RISING logo"/>
          <p:cNvPicPr/>
          <p:nvPr/>
        </p:nvPicPr>
        <p:blipFill>
          <a:blip r:embed="rId7">
            <a:extLst>
              <a:ext uri="{28A0092B-C50C-407E-A947-70E740481C1C}">
                <a14:useLocalDpi xmlns="" xmlns:a14="http://schemas.microsoft.com/office/drawing/2010/main"/>
              </a:ext>
            </a:extLst>
          </a:blip>
          <a:srcRect/>
          <a:stretch>
            <a:fillRect/>
          </a:stretch>
        </p:blipFill>
        <p:spPr bwMode="auto">
          <a:xfrm>
            <a:off x="0" y="0"/>
            <a:ext cx="9144000" cy="914400"/>
          </a:xfrm>
          <a:prstGeom prst="rect">
            <a:avLst/>
          </a:prstGeom>
          <a:noFill/>
          <a:ln>
            <a:noFill/>
          </a:ln>
        </p:spPr>
      </p:pic>
    </p:spTree>
    <p:extLst>
      <p:ext uri="{BB962C8B-B14F-4D97-AF65-F5344CB8AC3E}">
        <p14:creationId xmlns="" xmlns:p14="http://schemas.microsoft.com/office/powerpoint/2010/main" val="2934659542"/>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28800" y="1143000"/>
            <a:ext cx="3962400" cy="609600"/>
          </a:xfrm>
        </p:spPr>
        <p:txBody>
          <a:bodyPr/>
          <a:lstStyle/>
          <a:p>
            <a:pPr>
              <a:defRPr/>
            </a:pPr>
            <a:r>
              <a:rPr lang="en-US" sz="3200" b="1" dirty="0" smtClean="0">
                <a:latin typeface="Arial" panose="020B0604020202020204" pitchFamily="34" charset="0"/>
                <a:cs typeface="Arial" panose="020B0604020202020204" pitchFamily="34" charset="0"/>
              </a:rPr>
              <a:t>Conclusions</a:t>
            </a:r>
            <a:endParaRPr lang="en-US" sz="3200" dirty="0">
              <a:latin typeface="Arial" panose="020B0604020202020204" pitchFamily="34" charset="0"/>
              <a:cs typeface="Arial" panose="020B0604020202020204" pitchFamily="34" charset="0"/>
            </a:endParaRPr>
          </a:p>
        </p:txBody>
      </p:sp>
      <p:sp>
        <p:nvSpPr>
          <p:cNvPr id="3" name="Content Placeholder 2"/>
          <p:cNvSpPr>
            <a:spLocks noGrp="1"/>
          </p:cNvSpPr>
          <p:nvPr>
            <p:ph idx="1"/>
          </p:nvPr>
        </p:nvSpPr>
        <p:spPr>
          <a:xfrm>
            <a:off x="179388" y="1825625"/>
            <a:ext cx="8812212" cy="4117975"/>
          </a:xfrm>
        </p:spPr>
        <p:txBody>
          <a:bodyPr/>
          <a:lstStyle/>
          <a:p>
            <a:pPr marL="571500" indent="-457200">
              <a:defRPr/>
            </a:pPr>
            <a:r>
              <a:rPr lang="en-US" sz="2400" dirty="0" smtClean="0"/>
              <a:t>Simple investments on farms that are on face value ordinarily low are often too high for the majority of farmers</a:t>
            </a:r>
          </a:p>
          <a:p>
            <a:pPr marL="571500" indent="-457200">
              <a:defRPr/>
            </a:pPr>
            <a:r>
              <a:rPr lang="en-US" sz="2400" dirty="0" smtClean="0"/>
              <a:t>Capacity to absorb risk is near zero, therefore strategic re-design of farms may break the poverty cycle</a:t>
            </a:r>
          </a:p>
          <a:p>
            <a:pPr marL="571500" indent="-457200">
              <a:defRPr/>
            </a:pPr>
            <a:r>
              <a:rPr lang="en-US" sz="2400" dirty="0" smtClean="0"/>
              <a:t>In both trajectories, the cropping patterns harness biological N</a:t>
            </a:r>
            <a:r>
              <a:rPr lang="en-US" sz="2400" baseline="-25000" dirty="0" smtClean="0"/>
              <a:t>2</a:t>
            </a:r>
            <a:r>
              <a:rPr lang="en-US" sz="2400" dirty="0" smtClean="0"/>
              <a:t>-fixation, ensure grain legume diversity for family nutrition and risk-buffered market opportunities, and concurrently add quality organic residues for soil fertility enhancement</a:t>
            </a:r>
          </a:p>
          <a:p>
            <a:pPr marL="114300" indent="0">
              <a:buFont typeface="Wingdings" panose="05000000000000000000" pitchFamily="2" charset="2"/>
              <a:buNone/>
              <a:defRPr/>
            </a:pPr>
            <a:endParaRPr lang="en-US" dirty="0"/>
          </a:p>
        </p:txBody>
      </p:sp>
    </p:spTree>
    <p:extLst>
      <p:ext uri="{BB962C8B-B14F-4D97-AF65-F5344CB8AC3E}">
        <p14:creationId xmlns:p14="http://schemas.microsoft.com/office/powerpoint/2010/main" xmlns="" val="690880930"/>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Placeholder 1"/>
          <p:cNvSpPr>
            <a:spLocks noGrp="1"/>
          </p:cNvSpPr>
          <p:nvPr>
            <p:ph type="body" sz="quarter" idx="12"/>
          </p:nvPr>
        </p:nvSpPr>
        <p:spPr bwMode="auto">
          <a:noFill/>
          <a:ln>
            <a:miter lim="800000"/>
            <a:headEnd/>
            <a:tailEnd/>
          </a:ln>
        </p:spPr>
        <p:txBody>
          <a:bodyPr vert="horz" wrap="square" lIns="91440" tIns="45720" rIns="91440" bIns="45720" numCol="1" anchor="t" anchorCtr="0" compatLnSpc="1">
            <a:prstTxWarp prst="textNoShape">
              <a:avLst/>
            </a:prstTxWarp>
          </a:bodyPr>
          <a:lstStyle/>
          <a:p>
            <a:endParaRPr lang="en-US" smtClean="0"/>
          </a:p>
        </p:txBody>
      </p:sp>
      <p:sp>
        <p:nvSpPr>
          <p:cNvPr id="26627" name="Text Placeholder 2"/>
          <p:cNvSpPr>
            <a:spLocks noGrp="1"/>
          </p:cNvSpPr>
          <p:nvPr>
            <p:ph type="body" sz="quarter" idx="11"/>
          </p:nvPr>
        </p:nvSpPr>
        <p:spPr bwMode="auto">
          <a:noFill/>
          <a:ln>
            <a:miter lim="800000"/>
            <a:headEnd/>
            <a:tailEnd/>
          </a:ln>
        </p:spPr>
        <p:txBody>
          <a:bodyPr vert="horz" wrap="square" lIns="91440" tIns="45720" rIns="91440" bIns="45720" numCol="1" anchor="t" anchorCtr="0" compatLnSpc="1">
            <a:prstTxWarp prst="textNoShape">
              <a:avLst/>
            </a:prstTxWarp>
          </a:bodyPr>
          <a:lstStyle/>
          <a:p>
            <a:endParaRPr lang="en-US" smtClean="0"/>
          </a:p>
        </p:txBody>
      </p:sp>
      <p:pic>
        <p:nvPicPr>
          <p:cNvPr id="26628" name="Picture 2" descr="E:\from camera Sep2014\DSC06231.JPG"/>
          <p:cNvPicPr>
            <a:picLocks noChangeAspect="1" noChangeArrowheads="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26629" name="TextBox 4"/>
          <p:cNvSpPr txBox="1">
            <a:spLocks noChangeArrowheads="1"/>
          </p:cNvSpPr>
          <p:nvPr/>
        </p:nvSpPr>
        <p:spPr bwMode="auto">
          <a:xfrm>
            <a:off x="928688" y="214313"/>
            <a:ext cx="5243512" cy="1569660"/>
          </a:xfrm>
          <a:prstGeom prst="rect">
            <a:avLst/>
          </a:prstGeom>
          <a:noFill/>
          <a:ln w="9525">
            <a:noFill/>
            <a:miter lim="800000"/>
            <a:headEnd/>
            <a:tailEnd/>
          </a:ln>
        </p:spPr>
        <p:txBody>
          <a:bodyPr wrap="square">
            <a:spAutoFit/>
          </a:bodyPr>
          <a:lstStyle/>
          <a:p>
            <a:r>
              <a:rPr lang="en-US" sz="4800" dirty="0">
                <a:solidFill>
                  <a:schemeClr val="bg1"/>
                </a:solidFill>
              </a:rPr>
              <a:t>Community </a:t>
            </a:r>
          </a:p>
          <a:p>
            <a:endParaRPr lang="en-US" sz="4800" dirty="0">
              <a:solidFill>
                <a:schemeClr val="bg1"/>
              </a:solidFill>
            </a:endParaRPr>
          </a:p>
        </p:txBody>
      </p:sp>
      <p:sp>
        <p:nvSpPr>
          <p:cNvPr id="6" name="TextBox 4"/>
          <p:cNvSpPr txBox="1">
            <a:spLocks noChangeArrowheads="1"/>
          </p:cNvSpPr>
          <p:nvPr/>
        </p:nvSpPr>
        <p:spPr bwMode="auto">
          <a:xfrm>
            <a:off x="5791200" y="5867400"/>
            <a:ext cx="3352800" cy="830997"/>
          </a:xfrm>
          <a:prstGeom prst="rect">
            <a:avLst/>
          </a:prstGeom>
          <a:noFill/>
          <a:ln w="9525">
            <a:noFill/>
            <a:miter lim="800000"/>
            <a:headEnd/>
            <a:tailEnd/>
          </a:ln>
        </p:spPr>
        <p:txBody>
          <a:bodyPr wrap="square">
            <a:spAutoFit/>
          </a:bodyPr>
          <a:lstStyle/>
          <a:p>
            <a:r>
              <a:rPr lang="en-US" sz="4800" dirty="0" smtClean="0">
                <a:solidFill>
                  <a:schemeClr val="bg1"/>
                </a:solidFill>
              </a:rPr>
              <a:t>Diverse</a:t>
            </a:r>
            <a:endParaRPr lang="en-US" sz="4800" dirty="0">
              <a:solidFill>
                <a:schemeClr val="bg1"/>
              </a:solidFill>
            </a:endParaRPr>
          </a:p>
        </p:txBody>
      </p:sp>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ext Placeholder 1"/>
          <p:cNvSpPr>
            <a:spLocks noGrp="1"/>
          </p:cNvSpPr>
          <p:nvPr>
            <p:ph type="body" sz="quarter" idx="12"/>
          </p:nvPr>
        </p:nvSpPr>
        <p:spPr bwMode="auto">
          <a:noFill/>
          <a:ln>
            <a:miter lim="800000"/>
            <a:headEnd/>
            <a:tailEnd/>
          </a:ln>
        </p:spPr>
        <p:txBody>
          <a:bodyPr vert="horz" wrap="square" lIns="91440" tIns="45720" rIns="91440" bIns="45720" numCol="1" anchor="t" anchorCtr="0" compatLnSpc="1">
            <a:prstTxWarp prst="textNoShape">
              <a:avLst/>
            </a:prstTxWarp>
          </a:bodyPr>
          <a:lstStyle/>
          <a:p>
            <a:endParaRPr lang="en-US" smtClean="0"/>
          </a:p>
        </p:txBody>
      </p:sp>
      <p:sp>
        <p:nvSpPr>
          <p:cNvPr id="27651" name="Text Placeholder 2"/>
          <p:cNvSpPr>
            <a:spLocks noGrp="1"/>
          </p:cNvSpPr>
          <p:nvPr>
            <p:ph type="body" sz="quarter" idx="11"/>
          </p:nvPr>
        </p:nvSpPr>
        <p:spPr bwMode="auto">
          <a:noFill/>
          <a:ln>
            <a:miter lim="800000"/>
            <a:headEnd/>
            <a:tailEnd/>
          </a:ln>
        </p:spPr>
        <p:txBody>
          <a:bodyPr vert="horz" wrap="square" lIns="91440" tIns="45720" rIns="91440" bIns="45720" numCol="1" anchor="t" anchorCtr="0" compatLnSpc="1">
            <a:prstTxWarp prst="textNoShape">
              <a:avLst/>
            </a:prstTxWarp>
          </a:bodyPr>
          <a:lstStyle/>
          <a:p>
            <a:endParaRPr lang="en-US" smtClean="0"/>
          </a:p>
        </p:txBody>
      </p:sp>
      <p:pic>
        <p:nvPicPr>
          <p:cNvPr id="27652" name="Picture 2" descr="E:\from camera Sep2014\DSC06205.JPG"/>
          <p:cNvPicPr>
            <a:picLocks noChangeAspect="1" noChangeArrowheads="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27653" name="TextBox 4"/>
          <p:cNvSpPr txBox="1">
            <a:spLocks noChangeArrowheads="1"/>
          </p:cNvSpPr>
          <p:nvPr/>
        </p:nvSpPr>
        <p:spPr bwMode="auto">
          <a:xfrm>
            <a:off x="714375" y="928688"/>
            <a:ext cx="7358063" cy="830262"/>
          </a:xfrm>
          <a:prstGeom prst="rect">
            <a:avLst/>
          </a:prstGeom>
          <a:noFill/>
          <a:ln w="9525">
            <a:noFill/>
            <a:miter lim="800000"/>
            <a:headEnd/>
            <a:tailEnd/>
          </a:ln>
        </p:spPr>
        <p:txBody>
          <a:bodyPr>
            <a:spAutoFit/>
          </a:bodyPr>
          <a:lstStyle/>
          <a:p>
            <a:r>
              <a:rPr lang="en-US" sz="4800" dirty="0">
                <a:solidFill>
                  <a:schemeClr val="bg1"/>
                </a:solidFill>
              </a:rPr>
              <a:t>Mother and her </a:t>
            </a:r>
            <a:r>
              <a:rPr lang="en-US" sz="4800" dirty="0" smtClean="0">
                <a:solidFill>
                  <a:schemeClr val="bg1"/>
                </a:solidFill>
              </a:rPr>
              <a:t>babies</a:t>
            </a:r>
            <a:endParaRPr lang="en-US" sz="4800" dirty="0">
              <a:solidFill>
                <a:schemeClr val="bg1"/>
              </a:solidFill>
            </a:endParaRPr>
          </a:p>
        </p:txBody>
      </p:sp>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200" y="1371600"/>
            <a:ext cx="7620000" cy="1143000"/>
          </a:xfrm>
        </p:spPr>
        <p:txBody>
          <a:bodyPr/>
          <a:lstStyle/>
          <a:p>
            <a:pPr>
              <a:defRPr/>
            </a:pPr>
            <a:r>
              <a:rPr lang="en-US" b="1" dirty="0" smtClean="0"/>
              <a:t>No one size fits all</a:t>
            </a:r>
            <a:endParaRPr lang="en-US" b="1" dirty="0"/>
          </a:p>
        </p:txBody>
      </p:sp>
      <p:sp>
        <p:nvSpPr>
          <p:cNvPr id="45059" name="Content Placeholder 2"/>
          <p:cNvSpPr>
            <a:spLocks noGrp="1"/>
          </p:cNvSpPr>
          <p:nvPr>
            <p:ph idx="1"/>
          </p:nvPr>
        </p:nvSpPr>
        <p:spPr bwMode="auto">
          <a:xfrm>
            <a:off x="762000" y="2362200"/>
            <a:ext cx="7620000" cy="3657600"/>
          </a:xfrm>
          <a:noFill/>
          <a:ln>
            <a:miter lim="800000"/>
            <a:headEnd/>
            <a:tailEnd/>
          </a:ln>
        </p:spPr>
        <p:txBody>
          <a:bodyPr vert="horz" wrap="square" lIns="91440" tIns="45720" rIns="91440" bIns="45720" numCol="1" anchor="t" anchorCtr="0" compatLnSpc="1">
            <a:prstTxWarp prst="textNoShape">
              <a:avLst/>
            </a:prstTxWarp>
          </a:bodyPr>
          <a:lstStyle/>
          <a:p>
            <a:pPr>
              <a:buNone/>
            </a:pPr>
            <a:r>
              <a:rPr lang="en-US" sz="4000" dirty="0" smtClean="0"/>
              <a:t>Need to respond to farmer circumstances</a:t>
            </a:r>
          </a:p>
          <a:p>
            <a:pPr lvl="1">
              <a:buFont typeface="Wingdings" pitchFamily="2" charset="2"/>
              <a:buChar char="ü"/>
            </a:pPr>
            <a:r>
              <a:rPr lang="en-US" sz="3800" dirty="0" smtClean="0"/>
              <a:t>Poor farmers (widest band)</a:t>
            </a:r>
          </a:p>
          <a:p>
            <a:pPr lvl="1">
              <a:buFont typeface="Wingdings" pitchFamily="2" charset="2"/>
              <a:buChar char="ü"/>
            </a:pPr>
            <a:r>
              <a:rPr lang="en-US" sz="3800" dirty="0" smtClean="0"/>
              <a:t>‘rich’ farmers –small proportion</a:t>
            </a:r>
          </a:p>
        </p:txBody>
      </p:sp>
    </p:spTree>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2"/>
          </p:nvPr>
        </p:nvSpPr>
        <p:spPr>
          <a:xfrm>
            <a:off x="457200" y="2438400"/>
            <a:ext cx="7772400" cy="4038600"/>
          </a:xfrm>
        </p:spPr>
        <p:txBody>
          <a:bodyPr/>
          <a:lstStyle/>
          <a:p>
            <a:r>
              <a:rPr lang="en-GB" dirty="0" smtClean="0"/>
              <a:t>Research on typologies of farms is a good communication tool between social and biological sciences and has the potential to help target agricultural development technologies. </a:t>
            </a:r>
          </a:p>
          <a:p>
            <a:r>
              <a:rPr lang="en-GB" dirty="0" smtClean="0"/>
              <a:t>Consideration must be taken to remain focused on practical linkages between developed typologies and implementation on farms for transformation. </a:t>
            </a:r>
            <a:endParaRPr lang="en-US" dirty="0"/>
          </a:p>
        </p:txBody>
      </p:sp>
      <p:sp>
        <p:nvSpPr>
          <p:cNvPr id="3" name="Text Placeholder 2"/>
          <p:cNvSpPr>
            <a:spLocks noGrp="1"/>
          </p:cNvSpPr>
          <p:nvPr>
            <p:ph type="body" sz="quarter" idx="11"/>
          </p:nvPr>
        </p:nvSpPr>
        <p:spPr>
          <a:xfrm>
            <a:off x="457200" y="1295400"/>
            <a:ext cx="8305800" cy="1143000"/>
          </a:xfrm>
        </p:spPr>
        <p:txBody>
          <a:bodyPr/>
          <a:lstStyle/>
          <a:p>
            <a:r>
              <a:rPr lang="en-US" sz="3200" b="1" dirty="0" smtClean="0"/>
              <a:t>Many researchers have been carried away by farm typology formulations</a:t>
            </a:r>
            <a:endParaRPr lang="en-US" sz="3200" b="1" dirty="0"/>
          </a:p>
        </p:txBody>
      </p:sp>
    </p:spTree>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04800" y="1447800"/>
          <a:ext cx="8534401" cy="4190999"/>
        </p:xfrm>
        <a:graphic>
          <a:graphicData uri="http://schemas.openxmlformats.org/drawingml/2006/table">
            <a:tbl>
              <a:tblPr/>
              <a:tblGrid>
                <a:gridCol w="4038600"/>
                <a:gridCol w="1458477"/>
                <a:gridCol w="1503900"/>
                <a:gridCol w="1533424"/>
              </a:tblGrid>
              <a:tr h="386403">
                <a:tc>
                  <a:txBody>
                    <a:bodyPr/>
                    <a:lstStyle/>
                    <a:p>
                      <a:pPr marL="0" marR="127000" algn="just">
                        <a:lnSpc>
                          <a:spcPct val="115000"/>
                        </a:lnSpc>
                        <a:spcBef>
                          <a:spcPts val="0"/>
                        </a:spcBef>
                        <a:spcAft>
                          <a:spcPts val="0"/>
                        </a:spcAft>
                      </a:pPr>
                      <a:endParaRPr lang="en-US" sz="2000" dirty="0">
                        <a:latin typeface="Times New Roman"/>
                        <a:ea typeface="Times New Roman"/>
                        <a:cs typeface="Times New Roman"/>
                      </a:endParaRPr>
                    </a:p>
                  </a:txBody>
                  <a:tcPr marL="68580" marR="68580" marT="0" marB="0">
                    <a:lnL>
                      <a:noFill/>
                    </a:lnL>
                    <a:lnR>
                      <a:noFill/>
                    </a:lnR>
                    <a:lnT w="12700" cap="flat" cmpd="sng" algn="ctr">
                      <a:solidFill>
                        <a:srgbClr val="000000"/>
                      </a:solidFill>
                      <a:prstDash val="solid"/>
                      <a:round/>
                      <a:headEnd type="none" w="med" len="med"/>
                      <a:tailEnd type="none" w="med" len="med"/>
                    </a:lnT>
                    <a:lnB>
                      <a:noFill/>
                    </a:lnB>
                  </a:tcPr>
                </a:tc>
                <a:tc gridSpan="3">
                  <a:txBody>
                    <a:bodyPr/>
                    <a:lstStyle/>
                    <a:p>
                      <a:pPr marL="0" marR="127000" algn="l">
                        <a:lnSpc>
                          <a:spcPct val="115000"/>
                        </a:lnSpc>
                        <a:spcBef>
                          <a:spcPts val="0"/>
                        </a:spcBef>
                        <a:spcAft>
                          <a:spcPts val="0"/>
                        </a:spcAft>
                      </a:pPr>
                      <a:r>
                        <a:rPr lang="en-US" sz="2000">
                          <a:latin typeface="Times New Roman"/>
                          <a:ea typeface="Times New Roman"/>
                          <a:cs typeface="Times New Roman"/>
                        </a:rPr>
                        <a:t>Farm typology and proportion of farmers</a:t>
                      </a:r>
                      <a:endParaRPr lang="en-US" sz="2000">
                        <a:latin typeface="Cambria"/>
                        <a:ea typeface="Times New Roman"/>
                        <a:cs typeface="Times New Roman"/>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r>
              <a:tr h="1079954">
                <a:tc>
                  <a:txBody>
                    <a:bodyPr/>
                    <a:lstStyle/>
                    <a:p>
                      <a:pPr marL="0" marR="127000" algn="l">
                        <a:lnSpc>
                          <a:spcPct val="115000"/>
                        </a:lnSpc>
                        <a:spcBef>
                          <a:spcPts val="0"/>
                        </a:spcBef>
                        <a:spcAft>
                          <a:spcPts val="0"/>
                        </a:spcAft>
                      </a:pPr>
                      <a:endParaRPr lang="en-US" sz="2000" dirty="0">
                        <a:latin typeface="Times New Roman"/>
                        <a:ea typeface="Times New Roman"/>
                        <a:cs typeface="Times New Roman"/>
                      </a:endParaRPr>
                    </a:p>
                    <a:p>
                      <a:pPr marL="0" marR="127000" algn="l">
                        <a:lnSpc>
                          <a:spcPct val="115000"/>
                        </a:lnSpc>
                        <a:spcBef>
                          <a:spcPts val="0"/>
                        </a:spcBef>
                        <a:spcAft>
                          <a:spcPts val="0"/>
                        </a:spcAft>
                      </a:pPr>
                      <a:r>
                        <a:rPr lang="en-US" sz="2000" dirty="0">
                          <a:latin typeface="Times New Roman"/>
                          <a:ea typeface="Times New Roman"/>
                          <a:cs typeface="Times New Roman"/>
                        </a:rPr>
                        <a:t>Attributes</a:t>
                      </a:r>
                      <a:endParaRPr lang="en-US" sz="2000" dirty="0">
                        <a:latin typeface="Cambria"/>
                        <a:ea typeface="Times New Roman"/>
                        <a:cs typeface="Times New Roman"/>
                      </a:endParaRPr>
                    </a:p>
                  </a:txBody>
                  <a:tcPr marL="68580" marR="6858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marL="0" marR="128270" algn="l">
                        <a:lnSpc>
                          <a:spcPct val="115000"/>
                        </a:lnSpc>
                        <a:spcBef>
                          <a:spcPts val="0"/>
                        </a:spcBef>
                        <a:spcAft>
                          <a:spcPts val="0"/>
                        </a:spcAft>
                      </a:pPr>
                      <a:r>
                        <a:rPr lang="en-US" sz="2000" dirty="0">
                          <a:latin typeface="Times New Roman"/>
                          <a:ea typeface="Times New Roman"/>
                          <a:cs typeface="Times New Roman"/>
                        </a:rPr>
                        <a:t>Resource constrained</a:t>
                      </a:r>
                      <a:endParaRPr lang="en-US" sz="2000" dirty="0">
                        <a:latin typeface="Cambria"/>
                        <a:ea typeface="Times New Roman"/>
                        <a:cs typeface="Times New Roman"/>
                      </a:endParaRPr>
                    </a:p>
                    <a:p>
                      <a:pPr marL="0" marR="128270" algn="l">
                        <a:lnSpc>
                          <a:spcPct val="115000"/>
                        </a:lnSpc>
                        <a:spcBef>
                          <a:spcPts val="0"/>
                        </a:spcBef>
                        <a:spcAft>
                          <a:spcPts val="0"/>
                        </a:spcAft>
                      </a:pPr>
                      <a:r>
                        <a:rPr lang="en-US" sz="2000" dirty="0">
                          <a:latin typeface="Times New Roman"/>
                          <a:ea typeface="Times New Roman"/>
                          <a:cs typeface="Times New Roman"/>
                        </a:rPr>
                        <a:t>(74%)</a:t>
                      </a:r>
                      <a:endParaRPr lang="en-US" sz="2000" dirty="0">
                        <a:latin typeface="Cambria"/>
                        <a:ea typeface="Times New Roman"/>
                        <a:cs typeface="Times New Roman"/>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128270" algn="l">
                        <a:lnSpc>
                          <a:spcPct val="115000"/>
                        </a:lnSpc>
                        <a:spcBef>
                          <a:spcPts val="0"/>
                        </a:spcBef>
                        <a:spcAft>
                          <a:spcPts val="0"/>
                        </a:spcAft>
                      </a:pPr>
                      <a:r>
                        <a:rPr lang="en-US" sz="2000">
                          <a:latin typeface="Times New Roman"/>
                          <a:ea typeface="Times New Roman"/>
                          <a:cs typeface="Times New Roman"/>
                        </a:rPr>
                        <a:t>Medium</a:t>
                      </a:r>
                      <a:endParaRPr lang="en-US" sz="2000">
                        <a:latin typeface="Cambria"/>
                        <a:ea typeface="Times New Roman"/>
                        <a:cs typeface="Times New Roman"/>
                      </a:endParaRPr>
                    </a:p>
                    <a:p>
                      <a:pPr marL="0" marR="128270" algn="l">
                        <a:lnSpc>
                          <a:spcPct val="115000"/>
                        </a:lnSpc>
                        <a:spcBef>
                          <a:spcPts val="0"/>
                        </a:spcBef>
                        <a:spcAft>
                          <a:spcPts val="0"/>
                        </a:spcAft>
                      </a:pPr>
                      <a:r>
                        <a:rPr lang="en-US" sz="2000">
                          <a:latin typeface="Times New Roman"/>
                          <a:ea typeface="Times New Roman"/>
                          <a:cs typeface="Times New Roman"/>
                        </a:rPr>
                        <a:t>(20%)</a:t>
                      </a:r>
                      <a:endParaRPr lang="en-US" sz="2000">
                        <a:latin typeface="Cambria"/>
                        <a:ea typeface="Times New Roman"/>
                        <a:cs typeface="Times New Roman"/>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128270" algn="l">
                        <a:lnSpc>
                          <a:spcPct val="115000"/>
                        </a:lnSpc>
                        <a:spcBef>
                          <a:spcPts val="0"/>
                        </a:spcBef>
                        <a:spcAft>
                          <a:spcPts val="600"/>
                        </a:spcAft>
                      </a:pPr>
                      <a:r>
                        <a:rPr lang="en-US" sz="2000">
                          <a:latin typeface="Times New Roman"/>
                          <a:ea typeface="Times New Roman"/>
                          <a:cs typeface="Times New Roman"/>
                        </a:rPr>
                        <a:t>Resource endowed (6%)</a:t>
                      </a:r>
                      <a:endParaRPr lang="en-US" sz="2000">
                        <a:latin typeface="Cambria"/>
                        <a:ea typeface="Times New Roman"/>
                        <a:cs typeface="Times New Roman"/>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03557">
                <a:tc>
                  <a:txBody>
                    <a:bodyPr/>
                    <a:lstStyle/>
                    <a:p>
                      <a:pPr marL="0" marR="127000" algn="l">
                        <a:lnSpc>
                          <a:spcPct val="115000"/>
                        </a:lnSpc>
                        <a:spcBef>
                          <a:spcPts val="0"/>
                        </a:spcBef>
                        <a:spcAft>
                          <a:spcPts val="0"/>
                        </a:spcAft>
                      </a:pPr>
                      <a:r>
                        <a:rPr lang="en-US" sz="2000" dirty="0">
                          <a:latin typeface="Times New Roman"/>
                          <a:ea typeface="Times New Roman"/>
                          <a:cs typeface="Times New Roman"/>
                        </a:rPr>
                        <a:t>Average farm size (ha)</a:t>
                      </a:r>
                      <a:endParaRPr lang="en-US" sz="2000" dirty="0">
                        <a:latin typeface="Cambria"/>
                        <a:ea typeface="Times New Roman"/>
                        <a:cs typeface="Times New Roman"/>
                      </a:endParaRPr>
                    </a:p>
                  </a:txBody>
                  <a:tcPr marL="68580" marR="6858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marL="0" marR="127000" algn="l">
                        <a:lnSpc>
                          <a:spcPct val="115000"/>
                        </a:lnSpc>
                        <a:spcBef>
                          <a:spcPts val="0"/>
                        </a:spcBef>
                        <a:spcAft>
                          <a:spcPts val="0"/>
                        </a:spcAft>
                      </a:pPr>
                      <a:r>
                        <a:rPr lang="en-US" sz="2000" dirty="0">
                          <a:latin typeface="Times New Roman"/>
                          <a:ea typeface="Times New Roman"/>
                          <a:cs typeface="Times New Roman"/>
                        </a:rPr>
                        <a:t>≤0.6</a:t>
                      </a:r>
                      <a:endParaRPr lang="en-US" sz="2000" dirty="0">
                        <a:latin typeface="Cambria"/>
                        <a:ea typeface="Times New Roman"/>
                        <a:cs typeface="Times New Roman"/>
                      </a:endParaRPr>
                    </a:p>
                  </a:txBody>
                  <a:tcPr marL="68580" marR="6858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marL="0" marR="127000" algn="l">
                        <a:lnSpc>
                          <a:spcPct val="115000"/>
                        </a:lnSpc>
                        <a:spcBef>
                          <a:spcPts val="0"/>
                        </a:spcBef>
                        <a:spcAft>
                          <a:spcPts val="0"/>
                        </a:spcAft>
                      </a:pPr>
                      <a:r>
                        <a:rPr lang="en-US" sz="2000">
                          <a:latin typeface="Times New Roman"/>
                          <a:ea typeface="Times New Roman"/>
                          <a:cs typeface="Times New Roman"/>
                        </a:rPr>
                        <a:t>0.6-1.5</a:t>
                      </a:r>
                      <a:endParaRPr lang="en-US" sz="2000">
                        <a:latin typeface="Cambria"/>
                        <a:ea typeface="Times New Roman"/>
                        <a:cs typeface="Times New Roman"/>
                      </a:endParaRPr>
                    </a:p>
                  </a:txBody>
                  <a:tcPr marL="68580" marR="6858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marL="0" marR="127000" algn="l">
                        <a:lnSpc>
                          <a:spcPct val="115000"/>
                        </a:lnSpc>
                        <a:spcBef>
                          <a:spcPts val="0"/>
                        </a:spcBef>
                        <a:spcAft>
                          <a:spcPts val="0"/>
                        </a:spcAft>
                      </a:pPr>
                      <a:r>
                        <a:rPr lang="en-US" sz="2000">
                          <a:latin typeface="Times New Roman"/>
                          <a:ea typeface="Times New Roman"/>
                          <a:cs typeface="Times New Roman"/>
                        </a:rPr>
                        <a:t>&gt;1.5</a:t>
                      </a:r>
                      <a:endParaRPr lang="en-US" sz="2000">
                        <a:latin typeface="Cambria"/>
                        <a:ea typeface="Times New Roman"/>
                        <a:cs typeface="Times New Roman"/>
                      </a:endParaRPr>
                    </a:p>
                  </a:txBody>
                  <a:tcPr marL="68580" marR="68580" marT="0" marB="0">
                    <a:lnL>
                      <a:noFill/>
                    </a:lnL>
                    <a:lnR>
                      <a:noFill/>
                    </a:lnR>
                    <a:lnT w="12700" cap="flat" cmpd="sng" algn="ctr">
                      <a:solidFill>
                        <a:srgbClr val="000000"/>
                      </a:solidFill>
                      <a:prstDash val="solid"/>
                      <a:round/>
                      <a:headEnd type="none" w="med" len="med"/>
                      <a:tailEnd type="none" w="med" len="med"/>
                    </a:lnT>
                    <a:lnB>
                      <a:noFill/>
                    </a:lnB>
                  </a:tcPr>
                </a:tc>
              </a:tr>
              <a:tr h="494742">
                <a:tc>
                  <a:txBody>
                    <a:bodyPr/>
                    <a:lstStyle/>
                    <a:p>
                      <a:pPr marL="0" marR="127000" algn="l">
                        <a:lnSpc>
                          <a:spcPct val="115000"/>
                        </a:lnSpc>
                        <a:spcBef>
                          <a:spcPts val="0"/>
                        </a:spcBef>
                        <a:spcAft>
                          <a:spcPts val="0"/>
                        </a:spcAft>
                      </a:pPr>
                      <a:r>
                        <a:rPr lang="en-US" sz="2000">
                          <a:latin typeface="Times New Roman"/>
                          <a:ea typeface="Times New Roman"/>
                          <a:cs typeface="Times New Roman"/>
                        </a:rPr>
                        <a:t>Livestock ownership  (TLU)</a:t>
                      </a:r>
                      <a:endParaRPr lang="en-US" sz="2000">
                        <a:latin typeface="Cambria"/>
                        <a:ea typeface="Times New Roman"/>
                        <a:cs typeface="Times New Roman"/>
                      </a:endParaRPr>
                    </a:p>
                  </a:txBody>
                  <a:tcPr marL="68580" marR="68580" marT="0" marB="0">
                    <a:lnL>
                      <a:noFill/>
                    </a:lnL>
                    <a:lnR>
                      <a:noFill/>
                    </a:lnR>
                    <a:lnT>
                      <a:noFill/>
                    </a:lnT>
                    <a:lnB>
                      <a:noFill/>
                    </a:lnB>
                  </a:tcPr>
                </a:tc>
                <a:tc>
                  <a:txBody>
                    <a:bodyPr/>
                    <a:lstStyle/>
                    <a:p>
                      <a:pPr marL="0" marR="127000" algn="l">
                        <a:lnSpc>
                          <a:spcPct val="115000"/>
                        </a:lnSpc>
                        <a:spcBef>
                          <a:spcPts val="0"/>
                        </a:spcBef>
                        <a:spcAft>
                          <a:spcPts val="0"/>
                        </a:spcAft>
                      </a:pPr>
                      <a:r>
                        <a:rPr lang="en-US" sz="2000" dirty="0">
                          <a:latin typeface="Times New Roman"/>
                          <a:ea typeface="Times New Roman"/>
                          <a:cs typeface="Times New Roman"/>
                        </a:rPr>
                        <a:t>0-0.1</a:t>
                      </a:r>
                      <a:endParaRPr lang="en-US" sz="2000" dirty="0">
                        <a:latin typeface="Cambria"/>
                        <a:ea typeface="Times New Roman"/>
                        <a:cs typeface="Times New Roman"/>
                      </a:endParaRPr>
                    </a:p>
                  </a:txBody>
                  <a:tcPr marL="68580" marR="68580" marT="0" marB="0">
                    <a:lnL>
                      <a:noFill/>
                    </a:lnL>
                    <a:lnR>
                      <a:noFill/>
                    </a:lnR>
                    <a:lnT>
                      <a:noFill/>
                    </a:lnT>
                    <a:lnB>
                      <a:noFill/>
                    </a:lnB>
                  </a:tcPr>
                </a:tc>
                <a:tc>
                  <a:txBody>
                    <a:bodyPr/>
                    <a:lstStyle/>
                    <a:p>
                      <a:pPr marL="0" marR="127000" algn="l">
                        <a:lnSpc>
                          <a:spcPct val="115000"/>
                        </a:lnSpc>
                        <a:spcBef>
                          <a:spcPts val="0"/>
                        </a:spcBef>
                        <a:spcAft>
                          <a:spcPts val="0"/>
                        </a:spcAft>
                      </a:pPr>
                      <a:r>
                        <a:rPr lang="en-US" sz="2000" dirty="0">
                          <a:latin typeface="Times New Roman"/>
                          <a:ea typeface="Times New Roman"/>
                          <a:cs typeface="Times New Roman"/>
                        </a:rPr>
                        <a:t>0.2-1</a:t>
                      </a:r>
                      <a:endParaRPr lang="en-US" sz="2000" dirty="0">
                        <a:latin typeface="Cambria"/>
                        <a:ea typeface="Times New Roman"/>
                        <a:cs typeface="Times New Roman"/>
                      </a:endParaRPr>
                    </a:p>
                  </a:txBody>
                  <a:tcPr marL="68580" marR="68580" marT="0" marB="0">
                    <a:lnL>
                      <a:noFill/>
                    </a:lnL>
                    <a:lnR>
                      <a:noFill/>
                    </a:lnR>
                    <a:lnT>
                      <a:noFill/>
                    </a:lnT>
                    <a:lnB>
                      <a:noFill/>
                    </a:lnB>
                  </a:tcPr>
                </a:tc>
                <a:tc>
                  <a:txBody>
                    <a:bodyPr/>
                    <a:lstStyle/>
                    <a:p>
                      <a:pPr marL="0" marR="127000" algn="l">
                        <a:lnSpc>
                          <a:spcPct val="115000"/>
                        </a:lnSpc>
                        <a:spcBef>
                          <a:spcPts val="0"/>
                        </a:spcBef>
                        <a:spcAft>
                          <a:spcPts val="0"/>
                        </a:spcAft>
                      </a:pPr>
                      <a:r>
                        <a:rPr lang="en-US" sz="2000">
                          <a:latin typeface="Times New Roman"/>
                          <a:ea typeface="Times New Roman"/>
                          <a:cs typeface="Times New Roman"/>
                        </a:rPr>
                        <a:t>&gt;1</a:t>
                      </a:r>
                      <a:endParaRPr lang="en-US" sz="2000">
                        <a:latin typeface="Cambria"/>
                        <a:ea typeface="Times New Roman"/>
                        <a:cs typeface="Times New Roman"/>
                      </a:endParaRPr>
                    </a:p>
                  </a:txBody>
                  <a:tcPr marL="68580" marR="68580" marT="0" marB="0">
                    <a:lnL>
                      <a:noFill/>
                    </a:lnL>
                    <a:lnR>
                      <a:noFill/>
                    </a:lnR>
                    <a:lnT>
                      <a:noFill/>
                    </a:lnT>
                    <a:lnB>
                      <a:noFill/>
                    </a:lnB>
                  </a:tcPr>
                </a:tc>
              </a:tr>
              <a:tr h="719970">
                <a:tc>
                  <a:txBody>
                    <a:bodyPr/>
                    <a:lstStyle/>
                    <a:p>
                      <a:pPr marL="0" marR="127000" algn="l">
                        <a:lnSpc>
                          <a:spcPct val="115000"/>
                        </a:lnSpc>
                        <a:spcBef>
                          <a:spcPts val="0"/>
                        </a:spcBef>
                        <a:spcAft>
                          <a:spcPts val="0"/>
                        </a:spcAft>
                      </a:pPr>
                      <a:r>
                        <a:rPr lang="en-US" sz="2000" dirty="0">
                          <a:latin typeface="Times New Roman"/>
                          <a:ea typeface="Times New Roman"/>
                          <a:cs typeface="Times New Roman"/>
                        </a:rPr>
                        <a:t>Annual nitrogen fertilizer use (kg farm</a:t>
                      </a:r>
                      <a:r>
                        <a:rPr lang="en-US" sz="2000" baseline="30000" dirty="0">
                          <a:latin typeface="Times New Roman"/>
                          <a:ea typeface="Times New Roman"/>
                          <a:cs typeface="Times New Roman"/>
                        </a:rPr>
                        <a:t>-1</a:t>
                      </a:r>
                      <a:r>
                        <a:rPr lang="en-US" sz="2000" dirty="0">
                          <a:latin typeface="Times New Roman"/>
                          <a:ea typeface="Times New Roman"/>
                          <a:cs typeface="Times New Roman"/>
                        </a:rPr>
                        <a:t>)</a:t>
                      </a:r>
                      <a:endParaRPr lang="en-US" sz="2000" dirty="0">
                        <a:latin typeface="Cambria"/>
                        <a:ea typeface="Times New Roman"/>
                        <a:cs typeface="Times New Roman"/>
                      </a:endParaRPr>
                    </a:p>
                  </a:txBody>
                  <a:tcPr marL="68580" marR="68580" marT="0" marB="0">
                    <a:lnL>
                      <a:noFill/>
                    </a:lnL>
                    <a:lnR>
                      <a:noFill/>
                    </a:lnR>
                    <a:lnT>
                      <a:noFill/>
                    </a:lnT>
                    <a:lnB>
                      <a:noFill/>
                    </a:lnB>
                  </a:tcPr>
                </a:tc>
                <a:tc>
                  <a:txBody>
                    <a:bodyPr/>
                    <a:lstStyle/>
                    <a:p>
                      <a:pPr marL="0" marR="127000" algn="l">
                        <a:lnSpc>
                          <a:spcPct val="115000"/>
                        </a:lnSpc>
                        <a:spcBef>
                          <a:spcPts val="0"/>
                        </a:spcBef>
                        <a:spcAft>
                          <a:spcPts val="0"/>
                        </a:spcAft>
                      </a:pPr>
                      <a:r>
                        <a:rPr lang="en-US" sz="2000" dirty="0">
                          <a:latin typeface="Times New Roman"/>
                          <a:ea typeface="Times New Roman"/>
                          <a:cs typeface="Times New Roman"/>
                        </a:rPr>
                        <a:t>0-10</a:t>
                      </a:r>
                      <a:endParaRPr lang="en-US" sz="2000" dirty="0">
                        <a:latin typeface="Cambria"/>
                        <a:ea typeface="Times New Roman"/>
                        <a:cs typeface="Times New Roman"/>
                      </a:endParaRPr>
                    </a:p>
                  </a:txBody>
                  <a:tcPr marL="68580" marR="68580" marT="0" marB="0">
                    <a:lnL>
                      <a:noFill/>
                    </a:lnL>
                    <a:lnR>
                      <a:noFill/>
                    </a:lnR>
                    <a:lnT>
                      <a:noFill/>
                    </a:lnT>
                    <a:lnB>
                      <a:noFill/>
                    </a:lnB>
                  </a:tcPr>
                </a:tc>
                <a:tc>
                  <a:txBody>
                    <a:bodyPr/>
                    <a:lstStyle/>
                    <a:p>
                      <a:pPr marL="0" marR="127000" algn="l">
                        <a:lnSpc>
                          <a:spcPct val="115000"/>
                        </a:lnSpc>
                        <a:spcBef>
                          <a:spcPts val="0"/>
                        </a:spcBef>
                        <a:spcAft>
                          <a:spcPts val="0"/>
                        </a:spcAft>
                      </a:pPr>
                      <a:r>
                        <a:rPr lang="en-US" sz="2000" dirty="0">
                          <a:latin typeface="Times New Roman"/>
                          <a:ea typeface="Times New Roman"/>
                          <a:cs typeface="Times New Roman"/>
                        </a:rPr>
                        <a:t>10-20</a:t>
                      </a:r>
                      <a:endParaRPr lang="en-US" sz="2000" dirty="0">
                        <a:latin typeface="Cambria"/>
                        <a:ea typeface="Times New Roman"/>
                        <a:cs typeface="Times New Roman"/>
                      </a:endParaRPr>
                    </a:p>
                  </a:txBody>
                  <a:tcPr marL="68580" marR="68580" marT="0" marB="0">
                    <a:lnL>
                      <a:noFill/>
                    </a:lnL>
                    <a:lnR>
                      <a:noFill/>
                    </a:lnR>
                    <a:lnT>
                      <a:noFill/>
                    </a:lnT>
                    <a:lnB>
                      <a:noFill/>
                    </a:lnB>
                  </a:tcPr>
                </a:tc>
                <a:tc>
                  <a:txBody>
                    <a:bodyPr/>
                    <a:lstStyle/>
                    <a:p>
                      <a:pPr marL="0" marR="127000" algn="l">
                        <a:lnSpc>
                          <a:spcPct val="115000"/>
                        </a:lnSpc>
                        <a:spcBef>
                          <a:spcPts val="0"/>
                        </a:spcBef>
                        <a:spcAft>
                          <a:spcPts val="0"/>
                        </a:spcAft>
                      </a:pPr>
                      <a:r>
                        <a:rPr lang="en-US" sz="2000">
                          <a:latin typeface="Times New Roman"/>
                          <a:ea typeface="Times New Roman"/>
                          <a:cs typeface="Times New Roman"/>
                        </a:rPr>
                        <a:t>&gt;20</a:t>
                      </a:r>
                      <a:endParaRPr lang="en-US" sz="2000">
                        <a:latin typeface="Cambria"/>
                        <a:ea typeface="Times New Roman"/>
                        <a:cs typeface="Times New Roman"/>
                      </a:endParaRPr>
                    </a:p>
                  </a:txBody>
                  <a:tcPr marL="68580" marR="68580" marT="0" marB="0">
                    <a:lnL>
                      <a:noFill/>
                    </a:lnL>
                    <a:lnR>
                      <a:noFill/>
                    </a:lnR>
                    <a:lnT>
                      <a:noFill/>
                    </a:lnT>
                    <a:lnB>
                      <a:noFill/>
                    </a:lnB>
                  </a:tcPr>
                </a:tc>
              </a:tr>
              <a:tr h="719970">
                <a:tc>
                  <a:txBody>
                    <a:bodyPr/>
                    <a:lstStyle/>
                    <a:p>
                      <a:pPr marL="0" marR="127000" algn="l">
                        <a:lnSpc>
                          <a:spcPct val="115000"/>
                        </a:lnSpc>
                        <a:spcBef>
                          <a:spcPts val="0"/>
                        </a:spcBef>
                        <a:spcAft>
                          <a:spcPts val="0"/>
                        </a:spcAft>
                      </a:pPr>
                      <a:r>
                        <a:rPr lang="en-US" sz="2000" dirty="0">
                          <a:latin typeface="Times New Roman"/>
                          <a:ea typeface="Times New Roman"/>
                          <a:cs typeface="Times New Roman"/>
                        </a:rPr>
                        <a:t>Food self sufficiency (months yr</a:t>
                      </a:r>
                      <a:r>
                        <a:rPr lang="en-US" sz="2000" baseline="30000" dirty="0">
                          <a:latin typeface="Times New Roman"/>
                          <a:ea typeface="Times New Roman"/>
                          <a:cs typeface="Times New Roman"/>
                        </a:rPr>
                        <a:t>-1</a:t>
                      </a:r>
                      <a:r>
                        <a:rPr lang="en-US" sz="2000" dirty="0">
                          <a:latin typeface="Times New Roman"/>
                          <a:ea typeface="Times New Roman"/>
                          <a:cs typeface="Times New Roman"/>
                        </a:rPr>
                        <a:t>)</a:t>
                      </a:r>
                      <a:endParaRPr lang="en-US" sz="2000" dirty="0">
                        <a:latin typeface="Cambria"/>
                        <a:ea typeface="Times New Roman"/>
                        <a:cs typeface="Times New Roman"/>
                      </a:endParaRPr>
                    </a:p>
                  </a:txBody>
                  <a:tcPr marL="68580" marR="68580" marT="0" marB="0">
                    <a:lnL>
                      <a:noFill/>
                    </a:lnL>
                    <a:lnR>
                      <a:noFill/>
                    </a:lnR>
                    <a:lnT>
                      <a:noFill/>
                    </a:lnT>
                    <a:lnB>
                      <a:noFill/>
                    </a:lnB>
                  </a:tcPr>
                </a:tc>
                <a:tc>
                  <a:txBody>
                    <a:bodyPr/>
                    <a:lstStyle/>
                    <a:p>
                      <a:pPr marL="0" marR="127000" algn="l">
                        <a:lnSpc>
                          <a:spcPct val="115000"/>
                        </a:lnSpc>
                        <a:spcBef>
                          <a:spcPts val="0"/>
                        </a:spcBef>
                        <a:spcAft>
                          <a:spcPts val="0"/>
                        </a:spcAft>
                      </a:pPr>
                      <a:r>
                        <a:rPr lang="en-US" sz="2000" dirty="0">
                          <a:latin typeface="Times New Roman"/>
                          <a:ea typeface="Times New Roman"/>
                          <a:cs typeface="Times New Roman"/>
                        </a:rPr>
                        <a:t>&lt;6</a:t>
                      </a:r>
                      <a:endParaRPr lang="en-US" sz="2000" dirty="0">
                        <a:latin typeface="Cambria"/>
                        <a:ea typeface="Times New Roman"/>
                        <a:cs typeface="Times New Roman"/>
                      </a:endParaRPr>
                    </a:p>
                  </a:txBody>
                  <a:tcPr marL="68580" marR="68580" marT="0" marB="0">
                    <a:lnL>
                      <a:noFill/>
                    </a:lnL>
                    <a:lnR>
                      <a:noFill/>
                    </a:lnR>
                    <a:lnT>
                      <a:noFill/>
                    </a:lnT>
                    <a:lnB>
                      <a:noFill/>
                    </a:lnB>
                  </a:tcPr>
                </a:tc>
                <a:tc>
                  <a:txBody>
                    <a:bodyPr/>
                    <a:lstStyle/>
                    <a:p>
                      <a:pPr marL="0" marR="127000" algn="l">
                        <a:lnSpc>
                          <a:spcPct val="115000"/>
                        </a:lnSpc>
                        <a:spcBef>
                          <a:spcPts val="0"/>
                        </a:spcBef>
                        <a:spcAft>
                          <a:spcPts val="0"/>
                        </a:spcAft>
                      </a:pPr>
                      <a:r>
                        <a:rPr lang="en-US" sz="2000">
                          <a:latin typeface="Times New Roman"/>
                          <a:ea typeface="Times New Roman"/>
                          <a:cs typeface="Times New Roman"/>
                        </a:rPr>
                        <a:t>6-12</a:t>
                      </a:r>
                      <a:endParaRPr lang="en-US" sz="2000">
                        <a:latin typeface="Cambria"/>
                        <a:ea typeface="Times New Roman"/>
                        <a:cs typeface="Times New Roman"/>
                      </a:endParaRPr>
                    </a:p>
                  </a:txBody>
                  <a:tcPr marL="68580" marR="68580" marT="0" marB="0">
                    <a:lnL>
                      <a:noFill/>
                    </a:lnL>
                    <a:lnR>
                      <a:noFill/>
                    </a:lnR>
                    <a:lnT>
                      <a:noFill/>
                    </a:lnT>
                    <a:lnB>
                      <a:noFill/>
                    </a:lnB>
                  </a:tcPr>
                </a:tc>
                <a:tc>
                  <a:txBody>
                    <a:bodyPr/>
                    <a:lstStyle/>
                    <a:p>
                      <a:pPr marL="0" marR="127000" algn="l">
                        <a:lnSpc>
                          <a:spcPct val="115000"/>
                        </a:lnSpc>
                        <a:spcBef>
                          <a:spcPts val="0"/>
                        </a:spcBef>
                        <a:spcAft>
                          <a:spcPts val="0"/>
                        </a:spcAft>
                      </a:pPr>
                      <a:r>
                        <a:rPr lang="en-US" sz="2000">
                          <a:latin typeface="Times New Roman"/>
                          <a:ea typeface="Times New Roman"/>
                          <a:cs typeface="Times New Roman"/>
                        </a:rPr>
                        <a:t>&gt;12</a:t>
                      </a:r>
                      <a:endParaRPr lang="en-US" sz="2000">
                        <a:latin typeface="Cambria"/>
                        <a:ea typeface="Times New Roman"/>
                        <a:cs typeface="Times New Roman"/>
                      </a:endParaRPr>
                    </a:p>
                  </a:txBody>
                  <a:tcPr marL="68580" marR="68580" marT="0" marB="0">
                    <a:lnL>
                      <a:noFill/>
                    </a:lnL>
                    <a:lnR>
                      <a:noFill/>
                    </a:lnR>
                    <a:lnT>
                      <a:noFill/>
                    </a:lnT>
                    <a:lnB>
                      <a:noFill/>
                    </a:lnB>
                  </a:tcPr>
                </a:tc>
              </a:tr>
              <a:tr h="386403">
                <a:tc>
                  <a:txBody>
                    <a:bodyPr/>
                    <a:lstStyle/>
                    <a:p>
                      <a:pPr marL="0" marR="127000" algn="l">
                        <a:lnSpc>
                          <a:spcPct val="115000"/>
                        </a:lnSpc>
                        <a:spcBef>
                          <a:spcPts val="0"/>
                        </a:spcBef>
                        <a:spcAft>
                          <a:spcPts val="0"/>
                        </a:spcAft>
                      </a:pPr>
                      <a:r>
                        <a:rPr lang="en-US" sz="2000">
                          <a:latin typeface="Times New Roman"/>
                          <a:ea typeface="Times New Roman"/>
                          <a:cs typeface="Times New Roman"/>
                        </a:rPr>
                        <a:t>Wealth Index (WI)</a:t>
                      </a:r>
                      <a:endParaRPr lang="en-US" sz="2000">
                        <a:latin typeface="Cambria"/>
                        <a:ea typeface="Times New Roman"/>
                        <a:cs typeface="Times New Roman"/>
                      </a:endParaRPr>
                    </a:p>
                  </a:txBody>
                  <a:tcPr marL="68580" marR="6858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marL="0" marR="127000" algn="l">
                        <a:lnSpc>
                          <a:spcPct val="115000"/>
                        </a:lnSpc>
                        <a:spcBef>
                          <a:spcPts val="0"/>
                        </a:spcBef>
                        <a:spcAft>
                          <a:spcPts val="0"/>
                        </a:spcAft>
                      </a:pPr>
                      <a:r>
                        <a:rPr lang="en-US" sz="2000" dirty="0">
                          <a:latin typeface="Times New Roman"/>
                          <a:ea typeface="Times New Roman"/>
                          <a:cs typeface="Times New Roman"/>
                        </a:rPr>
                        <a:t>2-10</a:t>
                      </a:r>
                      <a:endParaRPr lang="en-US" sz="2000" dirty="0">
                        <a:latin typeface="Cambria"/>
                        <a:ea typeface="Times New Roman"/>
                        <a:cs typeface="Times New Roman"/>
                      </a:endParaRPr>
                    </a:p>
                  </a:txBody>
                  <a:tcPr marL="68580" marR="6858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marL="0" marR="127000" algn="l">
                        <a:lnSpc>
                          <a:spcPct val="115000"/>
                        </a:lnSpc>
                        <a:spcBef>
                          <a:spcPts val="0"/>
                        </a:spcBef>
                        <a:spcAft>
                          <a:spcPts val="0"/>
                        </a:spcAft>
                      </a:pPr>
                      <a:r>
                        <a:rPr lang="en-US" sz="2000">
                          <a:latin typeface="Times New Roman"/>
                          <a:ea typeface="Times New Roman"/>
                          <a:cs typeface="Times New Roman"/>
                        </a:rPr>
                        <a:t>11-40</a:t>
                      </a:r>
                      <a:endParaRPr lang="en-US" sz="2000">
                        <a:latin typeface="Cambria"/>
                        <a:ea typeface="Times New Roman"/>
                        <a:cs typeface="Times New Roman"/>
                      </a:endParaRPr>
                    </a:p>
                  </a:txBody>
                  <a:tcPr marL="68580" marR="6858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marL="0" marR="127000" algn="l">
                        <a:lnSpc>
                          <a:spcPct val="115000"/>
                        </a:lnSpc>
                        <a:spcBef>
                          <a:spcPts val="0"/>
                        </a:spcBef>
                        <a:spcAft>
                          <a:spcPts val="0"/>
                        </a:spcAft>
                      </a:pPr>
                      <a:r>
                        <a:rPr lang="en-US" sz="2000" dirty="0">
                          <a:latin typeface="Times New Roman"/>
                          <a:ea typeface="Times New Roman"/>
                          <a:cs typeface="Times New Roman"/>
                        </a:rPr>
                        <a:t>&gt;40</a:t>
                      </a:r>
                      <a:endParaRPr lang="en-US" sz="2000" dirty="0">
                        <a:latin typeface="Cambria"/>
                        <a:ea typeface="Times New Roman"/>
                        <a:cs typeface="Times New Roman"/>
                      </a:endParaRPr>
                    </a:p>
                  </a:txBody>
                  <a:tcPr marL="68580" marR="68580" marT="0" marB="0">
                    <a:lnL>
                      <a:noFill/>
                    </a:lnL>
                    <a:lnR>
                      <a:noFill/>
                    </a:lnR>
                    <a:lnT>
                      <a:noFill/>
                    </a:lnT>
                    <a:lnB w="12700" cap="flat" cmpd="sng" algn="ctr">
                      <a:solidFill>
                        <a:srgbClr val="000000"/>
                      </a:solidFill>
                      <a:prstDash val="solid"/>
                      <a:round/>
                      <a:headEnd type="none" w="med" len="med"/>
                      <a:tailEnd type="none" w="med" len="med"/>
                    </a:lnB>
                  </a:tcPr>
                </a:tc>
              </a:tr>
            </a:tbl>
          </a:graphicData>
        </a:graphic>
      </p:graphicFrame>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85813" y="1428750"/>
            <a:ext cx="8358187" cy="1643063"/>
          </a:xfrm>
        </p:spPr>
        <p:txBody>
          <a:bodyPr/>
          <a:lstStyle/>
          <a:p>
            <a:pPr>
              <a:defRPr/>
            </a:pPr>
            <a:r>
              <a:rPr lang="en-US" sz="3600" b="1" dirty="0" smtClean="0"/>
              <a:t>Sustainable Intensification: Which technologies will likely stand the test of socio-economic  realities? </a:t>
            </a:r>
            <a:endParaRPr lang="en-US" sz="3600" b="1" dirty="0"/>
          </a:p>
        </p:txBody>
      </p:sp>
      <p:sp>
        <p:nvSpPr>
          <p:cNvPr id="46083" name="Content Placeholder 2"/>
          <p:cNvSpPr>
            <a:spLocks noGrp="1"/>
          </p:cNvSpPr>
          <p:nvPr>
            <p:ph idx="1"/>
          </p:nvPr>
        </p:nvSpPr>
        <p:spPr bwMode="auto">
          <a:xfrm>
            <a:off x="428625" y="3357562"/>
            <a:ext cx="8715375" cy="2643187"/>
          </a:xfrm>
          <a:noFill/>
          <a:ln>
            <a:miter lim="800000"/>
            <a:headEnd/>
            <a:tailEnd/>
          </a:ln>
        </p:spPr>
        <p:txBody>
          <a:bodyPr vert="horz" wrap="square" lIns="91440" tIns="45720" rIns="91440" bIns="45720" numCol="1" anchor="t" anchorCtr="0" compatLnSpc="1">
            <a:prstTxWarp prst="textNoShape">
              <a:avLst/>
            </a:prstTxWarp>
          </a:bodyPr>
          <a:lstStyle/>
          <a:p>
            <a:pPr>
              <a:buFont typeface="Wingdings" pitchFamily="2" charset="2"/>
              <a:buChar char="§"/>
            </a:pPr>
            <a:r>
              <a:rPr lang="en-US" sz="3200" dirty="0" smtClean="0"/>
              <a:t>Rotational/sequential systems </a:t>
            </a:r>
          </a:p>
          <a:p>
            <a:pPr lvl="1">
              <a:buFont typeface="Wingdings" pitchFamily="2" charset="2"/>
              <a:buChar char="ü"/>
            </a:pPr>
            <a:r>
              <a:rPr lang="en-US" sz="3200" dirty="0" smtClean="0"/>
              <a:t> for the resource endowed (large farms)</a:t>
            </a:r>
          </a:p>
          <a:p>
            <a:pPr>
              <a:buFont typeface="Wingdings" pitchFamily="2" charset="2"/>
              <a:buChar char="§"/>
            </a:pPr>
            <a:r>
              <a:rPr lang="en-US" sz="3200" dirty="0" smtClean="0"/>
              <a:t>Intercropping-based systems</a:t>
            </a:r>
          </a:p>
          <a:p>
            <a:pPr lvl="1">
              <a:buFont typeface="Wingdings" pitchFamily="2" charset="2"/>
              <a:buChar char="ü"/>
            </a:pPr>
            <a:r>
              <a:rPr lang="en-US" sz="3200" dirty="0" smtClean="0"/>
              <a:t>The resource constrained (small farms)</a:t>
            </a:r>
          </a:p>
          <a:p>
            <a:pPr lvl="1">
              <a:buFont typeface="Wingdings" pitchFamily="2" charset="2"/>
              <a:buChar char="ü"/>
            </a:pPr>
            <a:endParaRPr lang="en-US" sz="3800" dirty="0" smtClean="0"/>
          </a:p>
          <a:p>
            <a:endParaRPr lang="en-US" sz="3800" dirty="0" smtClean="0"/>
          </a:p>
        </p:txBody>
      </p:sp>
    </p:spTree>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661"/>
          <p:cNvGrpSpPr>
            <a:grpSpLocks/>
          </p:cNvGrpSpPr>
          <p:nvPr/>
        </p:nvGrpSpPr>
        <p:grpSpPr bwMode="auto">
          <a:xfrm>
            <a:off x="642938" y="2000250"/>
            <a:ext cx="3500437" cy="3143250"/>
            <a:chOff x="1677" y="2454"/>
            <a:chExt cx="4914" cy="4336"/>
          </a:xfrm>
        </p:grpSpPr>
        <p:sp>
          <p:nvSpPr>
            <p:cNvPr id="48314" name="Rectangle 1662"/>
            <p:cNvSpPr>
              <a:spLocks noChangeArrowheads="1"/>
            </p:cNvSpPr>
            <p:nvPr/>
          </p:nvSpPr>
          <p:spPr bwMode="auto">
            <a:xfrm>
              <a:off x="1677" y="2467"/>
              <a:ext cx="4893" cy="4323"/>
            </a:xfrm>
            <a:prstGeom prst="rect">
              <a:avLst/>
            </a:prstGeom>
            <a:solidFill>
              <a:srgbClr val="FFFFFF"/>
            </a:solidFill>
            <a:ln w="9525">
              <a:solidFill>
                <a:srgbClr val="000000"/>
              </a:solidFill>
              <a:miter lim="800000"/>
              <a:headEnd/>
              <a:tailEnd/>
            </a:ln>
          </p:spPr>
          <p:txBody>
            <a:bodyPr/>
            <a:lstStyle/>
            <a:p>
              <a:endParaRPr lang="en-US"/>
            </a:p>
          </p:txBody>
        </p:sp>
        <p:cxnSp>
          <p:nvCxnSpPr>
            <p:cNvPr id="48315" name="AutoShape 1663"/>
            <p:cNvCxnSpPr>
              <a:cxnSpLocks noChangeShapeType="1"/>
              <a:stCxn id="48314" idx="1"/>
            </p:cNvCxnSpPr>
            <p:nvPr/>
          </p:nvCxnSpPr>
          <p:spPr bwMode="auto">
            <a:xfrm rot="10800000" flipH="1">
              <a:off x="1677" y="4624"/>
              <a:ext cx="4914" cy="4"/>
            </a:xfrm>
            <a:prstGeom prst="straightConnector1">
              <a:avLst/>
            </a:prstGeom>
            <a:noFill/>
            <a:ln w="9525">
              <a:solidFill>
                <a:srgbClr val="000000"/>
              </a:solidFill>
              <a:round/>
              <a:headEnd/>
              <a:tailEnd/>
            </a:ln>
          </p:spPr>
        </p:cxnSp>
        <p:cxnSp>
          <p:nvCxnSpPr>
            <p:cNvPr id="48316" name="AutoShape 1664"/>
            <p:cNvCxnSpPr>
              <a:cxnSpLocks noChangeShapeType="1"/>
            </p:cNvCxnSpPr>
            <p:nvPr/>
          </p:nvCxnSpPr>
          <p:spPr bwMode="auto">
            <a:xfrm>
              <a:off x="3310" y="2454"/>
              <a:ext cx="0" cy="2170"/>
            </a:xfrm>
            <a:prstGeom prst="straightConnector1">
              <a:avLst/>
            </a:prstGeom>
            <a:noFill/>
            <a:ln w="9525">
              <a:solidFill>
                <a:srgbClr val="000000"/>
              </a:solidFill>
              <a:round/>
              <a:headEnd/>
              <a:tailEnd/>
            </a:ln>
          </p:spPr>
        </p:cxnSp>
        <p:cxnSp>
          <p:nvCxnSpPr>
            <p:cNvPr id="48317" name="AutoShape 1665"/>
            <p:cNvCxnSpPr>
              <a:cxnSpLocks noChangeShapeType="1"/>
            </p:cNvCxnSpPr>
            <p:nvPr/>
          </p:nvCxnSpPr>
          <p:spPr bwMode="auto">
            <a:xfrm>
              <a:off x="5029" y="2454"/>
              <a:ext cx="0" cy="2170"/>
            </a:xfrm>
            <a:prstGeom prst="straightConnector1">
              <a:avLst/>
            </a:prstGeom>
            <a:noFill/>
            <a:ln w="9525">
              <a:solidFill>
                <a:srgbClr val="000000"/>
              </a:solidFill>
              <a:round/>
              <a:headEnd/>
              <a:tailEnd/>
            </a:ln>
          </p:spPr>
        </p:cxnSp>
      </p:grpSp>
      <p:pic>
        <p:nvPicPr>
          <p:cNvPr id="47107" name="Picture 8" descr="C:\Users\Dr Chikowo\Desktop\catoon malawi\trajectories paper\Cowpea illustration.png"/>
          <p:cNvPicPr>
            <a:picLocks noChangeAspect="1" noChangeArrowheads="1"/>
          </p:cNvPicPr>
          <p:nvPr/>
        </p:nvPicPr>
        <p:blipFill>
          <a:blip r:embed="rId2"/>
          <a:srcRect/>
          <a:stretch>
            <a:fillRect/>
          </a:stretch>
        </p:blipFill>
        <p:spPr bwMode="auto">
          <a:xfrm>
            <a:off x="2000250" y="2143125"/>
            <a:ext cx="438150" cy="681038"/>
          </a:xfrm>
          <a:prstGeom prst="rect">
            <a:avLst/>
          </a:prstGeom>
          <a:noFill/>
          <a:ln w="9525">
            <a:noFill/>
            <a:miter lim="800000"/>
            <a:headEnd/>
            <a:tailEnd/>
          </a:ln>
        </p:spPr>
      </p:pic>
      <p:pic>
        <p:nvPicPr>
          <p:cNvPr id="47108" name="Picture 9" descr="Groundnut-drawing_ICRISAT"/>
          <p:cNvPicPr>
            <a:picLocks noChangeAspect="1" noChangeArrowheads="1"/>
          </p:cNvPicPr>
          <p:nvPr/>
        </p:nvPicPr>
        <p:blipFill>
          <a:blip r:embed="rId3"/>
          <a:srcRect/>
          <a:stretch>
            <a:fillRect/>
          </a:stretch>
        </p:blipFill>
        <p:spPr bwMode="auto">
          <a:xfrm>
            <a:off x="857250" y="2071688"/>
            <a:ext cx="639763" cy="658812"/>
          </a:xfrm>
          <a:prstGeom prst="rect">
            <a:avLst/>
          </a:prstGeom>
          <a:noFill/>
          <a:ln w="9525">
            <a:noFill/>
            <a:miter lim="800000"/>
            <a:headEnd/>
            <a:tailEnd/>
          </a:ln>
        </p:spPr>
      </p:pic>
      <p:pic>
        <p:nvPicPr>
          <p:cNvPr id="47109" name="Picture 10" descr="soybeanIITA"/>
          <p:cNvPicPr>
            <a:picLocks noChangeAspect="1" noChangeArrowheads="1"/>
          </p:cNvPicPr>
          <p:nvPr/>
        </p:nvPicPr>
        <p:blipFill>
          <a:blip r:embed="rId4"/>
          <a:srcRect/>
          <a:stretch>
            <a:fillRect/>
          </a:stretch>
        </p:blipFill>
        <p:spPr bwMode="auto">
          <a:xfrm>
            <a:off x="3571875" y="2786063"/>
            <a:ext cx="512763" cy="787400"/>
          </a:xfrm>
          <a:prstGeom prst="rect">
            <a:avLst/>
          </a:prstGeom>
          <a:noFill/>
          <a:ln w="9525">
            <a:noFill/>
            <a:miter lim="800000"/>
            <a:headEnd/>
            <a:tailEnd/>
          </a:ln>
        </p:spPr>
      </p:pic>
      <p:pic>
        <p:nvPicPr>
          <p:cNvPr id="47110" name="Picture 11" descr="soybeanIITA"/>
          <p:cNvPicPr>
            <a:picLocks noChangeAspect="1" noChangeArrowheads="1"/>
          </p:cNvPicPr>
          <p:nvPr/>
        </p:nvPicPr>
        <p:blipFill>
          <a:blip r:embed="rId5"/>
          <a:srcRect/>
          <a:stretch>
            <a:fillRect/>
          </a:stretch>
        </p:blipFill>
        <p:spPr bwMode="auto">
          <a:xfrm>
            <a:off x="3214688" y="2071688"/>
            <a:ext cx="508000" cy="787400"/>
          </a:xfrm>
          <a:prstGeom prst="rect">
            <a:avLst/>
          </a:prstGeom>
          <a:noFill/>
          <a:ln w="9525">
            <a:noFill/>
            <a:miter lim="800000"/>
            <a:headEnd/>
            <a:tailEnd/>
          </a:ln>
        </p:spPr>
      </p:pic>
      <p:pic>
        <p:nvPicPr>
          <p:cNvPr id="47111" name="Picture 12" descr="C:\Users\Dr Chikowo\Desktop\catoon malawi\trajectories paper\Cowpea illustration.png"/>
          <p:cNvPicPr>
            <a:picLocks noChangeAspect="1" noChangeArrowheads="1"/>
          </p:cNvPicPr>
          <p:nvPr/>
        </p:nvPicPr>
        <p:blipFill>
          <a:blip r:embed="rId2"/>
          <a:srcRect/>
          <a:stretch>
            <a:fillRect/>
          </a:stretch>
        </p:blipFill>
        <p:spPr bwMode="auto">
          <a:xfrm>
            <a:off x="2500313" y="2786063"/>
            <a:ext cx="438150" cy="681037"/>
          </a:xfrm>
          <a:prstGeom prst="rect">
            <a:avLst/>
          </a:prstGeom>
          <a:noFill/>
          <a:ln w="9525">
            <a:noFill/>
            <a:miter lim="800000"/>
            <a:headEnd/>
            <a:tailEnd/>
          </a:ln>
        </p:spPr>
      </p:pic>
      <p:pic>
        <p:nvPicPr>
          <p:cNvPr id="47112" name="Picture 13" descr="Groundnut-drawing_ICRISAT"/>
          <p:cNvPicPr>
            <a:picLocks noChangeAspect="1" noChangeArrowheads="1"/>
          </p:cNvPicPr>
          <p:nvPr/>
        </p:nvPicPr>
        <p:blipFill>
          <a:blip r:embed="rId6" cstate="print"/>
          <a:srcRect/>
          <a:stretch>
            <a:fillRect/>
          </a:stretch>
        </p:blipFill>
        <p:spPr bwMode="auto">
          <a:xfrm>
            <a:off x="1000125" y="2928938"/>
            <a:ext cx="565150" cy="584200"/>
          </a:xfrm>
          <a:prstGeom prst="rect">
            <a:avLst/>
          </a:prstGeom>
          <a:noFill/>
          <a:ln w="9525">
            <a:noFill/>
            <a:miter lim="800000"/>
            <a:headEnd/>
            <a:tailEnd/>
          </a:ln>
        </p:spPr>
      </p:pic>
      <p:grpSp>
        <p:nvGrpSpPr>
          <p:cNvPr id="3" name="Group 2269"/>
          <p:cNvGrpSpPr>
            <a:grpSpLocks/>
          </p:cNvGrpSpPr>
          <p:nvPr/>
        </p:nvGrpSpPr>
        <p:grpSpPr bwMode="auto">
          <a:xfrm>
            <a:off x="714375" y="3643313"/>
            <a:ext cx="3500438" cy="1285875"/>
            <a:chOff x="1624" y="4848"/>
            <a:chExt cx="4967" cy="2215"/>
          </a:xfrm>
        </p:grpSpPr>
        <p:grpSp>
          <p:nvGrpSpPr>
            <p:cNvPr id="4" name="Group 2270"/>
            <p:cNvGrpSpPr>
              <a:grpSpLocks/>
            </p:cNvGrpSpPr>
            <p:nvPr/>
          </p:nvGrpSpPr>
          <p:grpSpPr bwMode="auto">
            <a:xfrm>
              <a:off x="1877" y="4900"/>
              <a:ext cx="441" cy="776"/>
              <a:chOff x="3897" y="1856"/>
              <a:chExt cx="331" cy="714"/>
            </a:xfrm>
          </p:grpSpPr>
          <p:sp>
            <p:nvSpPr>
              <p:cNvPr id="48296" name="Freeform 2271"/>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8297" name="Freeform 2272"/>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8298" name="Freeform 2273"/>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8299" name="Freeform 2274"/>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8300" name="Freeform 2275"/>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8301" name="Freeform 2276"/>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8302" name="Freeform 2277"/>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8303" name="Freeform 2278"/>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5" name="Group 2279"/>
              <p:cNvGrpSpPr>
                <a:grpSpLocks/>
              </p:cNvGrpSpPr>
              <p:nvPr/>
            </p:nvGrpSpPr>
            <p:grpSpPr bwMode="auto">
              <a:xfrm>
                <a:off x="4029" y="1856"/>
                <a:ext cx="97" cy="111"/>
                <a:chOff x="3654" y="1129"/>
                <a:chExt cx="97" cy="111"/>
              </a:xfrm>
            </p:grpSpPr>
            <p:sp>
              <p:nvSpPr>
                <p:cNvPr id="48305" name="Freeform 2280"/>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8306" name="Freeform 2281"/>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8307" name="Freeform 2282"/>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8308" name="Freeform 2283"/>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8309" name="Freeform 2284"/>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310" name="Freeform 2285"/>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311" name="Line 2286"/>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8312" name="Freeform 2287"/>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8313" name="Freeform 2288"/>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6" name="Group 2289"/>
            <p:cNvGrpSpPr>
              <a:grpSpLocks/>
            </p:cNvGrpSpPr>
            <p:nvPr/>
          </p:nvGrpSpPr>
          <p:grpSpPr bwMode="auto">
            <a:xfrm>
              <a:off x="2357" y="4872"/>
              <a:ext cx="441" cy="776"/>
              <a:chOff x="3897" y="1856"/>
              <a:chExt cx="331" cy="714"/>
            </a:xfrm>
          </p:grpSpPr>
          <p:sp>
            <p:nvSpPr>
              <p:cNvPr id="48278" name="Freeform 2290"/>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8279" name="Freeform 2291"/>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8280" name="Freeform 2292"/>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8281" name="Freeform 2293"/>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8282" name="Freeform 2294"/>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8283" name="Freeform 2295"/>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8284" name="Freeform 2296"/>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8285" name="Freeform 2297"/>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7" name="Group 2298"/>
              <p:cNvGrpSpPr>
                <a:grpSpLocks/>
              </p:cNvGrpSpPr>
              <p:nvPr/>
            </p:nvGrpSpPr>
            <p:grpSpPr bwMode="auto">
              <a:xfrm>
                <a:off x="4029" y="1856"/>
                <a:ext cx="97" cy="111"/>
                <a:chOff x="3654" y="1129"/>
                <a:chExt cx="97" cy="111"/>
              </a:xfrm>
            </p:grpSpPr>
            <p:sp>
              <p:nvSpPr>
                <p:cNvPr id="48287" name="Freeform 2299"/>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8288" name="Freeform 2300"/>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8289" name="Freeform 2301"/>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8290" name="Freeform 2302"/>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8291" name="Freeform 2303"/>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292" name="Freeform 2304"/>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293" name="Line 2305"/>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8294" name="Freeform 2306"/>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8295" name="Freeform 2307"/>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8" name="Group 2308"/>
            <p:cNvGrpSpPr>
              <a:grpSpLocks/>
            </p:cNvGrpSpPr>
            <p:nvPr/>
          </p:nvGrpSpPr>
          <p:grpSpPr bwMode="auto">
            <a:xfrm>
              <a:off x="2876" y="4872"/>
              <a:ext cx="441" cy="776"/>
              <a:chOff x="3897" y="1856"/>
              <a:chExt cx="331" cy="714"/>
            </a:xfrm>
          </p:grpSpPr>
          <p:sp>
            <p:nvSpPr>
              <p:cNvPr id="48260" name="Freeform 2309"/>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8261" name="Freeform 2310"/>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8262" name="Freeform 2311"/>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8263" name="Freeform 2312"/>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8264" name="Freeform 2313"/>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8265" name="Freeform 2314"/>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8266" name="Freeform 2315"/>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8267" name="Freeform 2316"/>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9" name="Group 2317"/>
              <p:cNvGrpSpPr>
                <a:grpSpLocks/>
              </p:cNvGrpSpPr>
              <p:nvPr/>
            </p:nvGrpSpPr>
            <p:grpSpPr bwMode="auto">
              <a:xfrm>
                <a:off x="4029" y="1856"/>
                <a:ext cx="97" cy="111"/>
                <a:chOff x="3654" y="1129"/>
                <a:chExt cx="97" cy="111"/>
              </a:xfrm>
            </p:grpSpPr>
            <p:sp>
              <p:nvSpPr>
                <p:cNvPr id="48269" name="Freeform 2318"/>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8270" name="Freeform 2319"/>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8271" name="Freeform 2320"/>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8272" name="Freeform 2321"/>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8273" name="Freeform 2322"/>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274" name="Freeform 2323"/>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275" name="Line 2324"/>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8276" name="Freeform 2325"/>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8277" name="Freeform 2326"/>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10" name="Group 2327"/>
            <p:cNvGrpSpPr>
              <a:grpSpLocks/>
            </p:cNvGrpSpPr>
            <p:nvPr/>
          </p:nvGrpSpPr>
          <p:grpSpPr bwMode="auto">
            <a:xfrm>
              <a:off x="3440" y="4888"/>
              <a:ext cx="441" cy="776"/>
              <a:chOff x="3897" y="1856"/>
              <a:chExt cx="331" cy="714"/>
            </a:xfrm>
          </p:grpSpPr>
          <p:sp>
            <p:nvSpPr>
              <p:cNvPr id="48242" name="Freeform 2328"/>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8243" name="Freeform 2329"/>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8244" name="Freeform 2330"/>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8245" name="Freeform 2331"/>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8246" name="Freeform 2332"/>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8247" name="Freeform 2333"/>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8248" name="Freeform 2334"/>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8249" name="Freeform 2335"/>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11" name="Group 2336"/>
              <p:cNvGrpSpPr>
                <a:grpSpLocks/>
              </p:cNvGrpSpPr>
              <p:nvPr/>
            </p:nvGrpSpPr>
            <p:grpSpPr bwMode="auto">
              <a:xfrm>
                <a:off x="4029" y="1856"/>
                <a:ext cx="97" cy="111"/>
                <a:chOff x="3654" y="1129"/>
                <a:chExt cx="97" cy="111"/>
              </a:xfrm>
            </p:grpSpPr>
            <p:sp>
              <p:nvSpPr>
                <p:cNvPr id="48251" name="Freeform 2337"/>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8252" name="Freeform 2338"/>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8253" name="Freeform 2339"/>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8254" name="Freeform 2340"/>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8255" name="Freeform 2341"/>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256" name="Freeform 2342"/>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257" name="Line 2343"/>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8258" name="Freeform 2344"/>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8259" name="Freeform 2345"/>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12" name="Group 2346"/>
            <p:cNvGrpSpPr>
              <a:grpSpLocks/>
            </p:cNvGrpSpPr>
            <p:nvPr/>
          </p:nvGrpSpPr>
          <p:grpSpPr bwMode="auto">
            <a:xfrm>
              <a:off x="3920" y="4860"/>
              <a:ext cx="441" cy="776"/>
              <a:chOff x="3897" y="1856"/>
              <a:chExt cx="331" cy="714"/>
            </a:xfrm>
          </p:grpSpPr>
          <p:sp>
            <p:nvSpPr>
              <p:cNvPr id="48224" name="Freeform 2347"/>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8225" name="Freeform 2348"/>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8226" name="Freeform 2349"/>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8227" name="Freeform 2350"/>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8228" name="Freeform 2351"/>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8229" name="Freeform 2352"/>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8230" name="Freeform 2353"/>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8231" name="Freeform 2354"/>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13" name="Group 2355"/>
              <p:cNvGrpSpPr>
                <a:grpSpLocks/>
              </p:cNvGrpSpPr>
              <p:nvPr/>
            </p:nvGrpSpPr>
            <p:grpSpPr bwMode="auto">
              <a:xfrm>
                <a:off x="4029" y="1856"/>
                <a:ext cx="97" cy="111"/>
                <a:chOff x="3654" y="1129"/>
                <a:chExt cx="97" cy="111"/>
              </a:xfrm>
            </p:grpSpPr>
            <p:sp>
              <p:nvSpPr>
                <p:cNvPr id="48233" name="Freeform 2356"/>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8234" name="Freeform 2357"/>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8235" name="Freeform 2358"/>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8236" name="Freeform 2359"/>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8237" name="Freeform 2360"/>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238" name="Freeform 2361"/>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239" name="Line 2362"/>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8240" name="Freeform 2363"/>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8241" name="Freeform 2364"/>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14" name="Group 2365"/>
            <p:cNvGrpSpPr>
              <a:grpSpLocks/>
            </p:cNvGrpSpPr>
            <p:nvPr/>
          </p:nvGrpSpPr>
          <p:grpSpPr bwMode="auto">
            <a:xfrm>
              <a:off x="4439" y="4860"/>
              <a:ext cx="441" cy="776"/>
              <a:chOff x="3897" y="1856"/>
              <a:chExt cx="331" cy="714"/>
            </a:xfrm>
          </p:grpSpPr>
          <p:sp>
            <p:nvSpPr>
              <p:cNvPr id="48206" name="Freeform 2366"/>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8207" name="Freeform 2367"/>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8208" name="Freeform 2368"/>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8209" name="Freeform 2369"/>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8210" name="Freeform 2370"/>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8211" name="Freeform 2371"/>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8212" name="Freeform 2372"/>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8213" name="Freeform 2373"/>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15" name="Group 2374"/>
              <p:cNvGrpSpPr>
                <a:grpSpLocks/>
              </p:cNvGrpSpPr>
              <p:nvPr/>
            </p:nvGrpSpPr>
            <p:grpSpPr bwMode="auto">
              <a:xfrm>
                <a:off x="4029" y="1856"/>
                <a:ext cx="97" cy="111"/>
                <a:chOff x="3654" y="1129"/>
                <a:chExt cx="97" cy="111"/>
              </a:xfrm>
            </p:grpSpPr>
            <p:sp>
              <p:nvSpPr>
                <p:cNvPr id="48215" name="Freeform 2375"/>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8216" name="Freeform 2376"/>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8217" name="Freeform 2377"/>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8218" name="Freeform 2378"/>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8219" name="Freeform 2379"/>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220" name="Freeform 2380"/>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221" name="Line 2381"/>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8222" name="Freeform 2382"/>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8223" name="Freeform 2383"/>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16" name="Group 2384"/>
            <p:cNvGrpSpPr>
              <a:grpSpLocks/>
            </p:cNvGrpSpPr>
            <p:nvPr/>
          </p:nvGrpSpPr>
          <p:grpSpPr bwMode="auto">
            <a:xfrm>
              <a:off x="6150" y="4848"/>
              <a:ext cx="441" cy="776"/>
              <a:chOff x="3897" y="1856"/>
              <a:chExt cx="331" cy="714"/>
            </a:xfrm>
          </p:grpSpPr>
          <p:sp>
            <p:nvSpPr>
              <p:cNvPr id="48188" name="Freeform 2385"/>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8189" name="Freeform 2386"/>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8190" name="Freeform 2387"/>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8191" name="Freeform 2388"/>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8192" name="Freeform 2389"/>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8193" name="Freeform 2390"/>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8194" name="Freeform 2391"/>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8195" name="Freeform 2392"/>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17" name="Group 2393"/>
              <p:cNvGrpSpPr>
                <a:grpSpLocks/>
              </p:cNvGrpSpPr>
              <p:nvPr/>
            </p:nvGrpSpPr>
            <p:grpSpPr bwMode="auto">
              <a:xfrm>
                <a:off x="4029" y="1856"/>
                <a:ext cx="97" cy="111"/>
                <a:chOff x="3654" y="1129"/>
                <a:chExt cx="97" cy="111"/>
              </a:xfrm>
            </p:grpSpPr>
            <p:sp>
              <p:nvSpPr>
                <p:cNvPr id="48197" name="Freeform 2394"/>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8198" name="Freeform 2395"/>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8199" name="Freeform 2396"/>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8200" name="Freeform 2397"/>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8201" name="Freeform 2398"/>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202" name="Freeform 2399"/>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203" name="Line 2400"/>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8204" name="Freeform 2401"/>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8205" name="Freeform 2402"/>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18" name="Group 2403"/>
            <p:cNvGrpSpPr>
              <a:grpSpLocks/>
            </p:cNvGrpSpPr>
            <p:nvPr/>
          </p:nvGrpSpPr>
          <p:grpSpPr bwMode="auto">
            <a:xfrm>
              <a:off x="5628" y="4888"/>
              <a:ext cx="441" cy="776"/>
              <a:chOff x="3897" y="1856"/>
              <a:chExt cx="331" cy="714"/>
            </a:xfrm>
          </p:grpSpPr>
          <p:sp>
            <p:nvSpPr>
              <p:cNvPr id="48170" name="Freeform 2404"/>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8171" name="Freeform 2405"/>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8172" name="Freeform 2406"/>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8173" name="Freeform 2407"/>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8174" name="Freeform 2408"/>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8175" name="Freeform 2409"/>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8176" name="Freeform 2410"/>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8177" name="Freeform 2411"/>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19" name="Group 2412"/>
              <p:cNvGrpSpPr>
                <a:grpSpLocks/>
              </p:cNvGrpSpPr>
              <p:nvPr/>
            </p:nvGrpSpPr>
            <p:grpSpPr bwMode="auto">
              <a:xfrm>
                <a:off x="4029" y="1856"/>
                <a:ext cx="97" cy="111"/>
                <a:chOff x="3654" y="1129"/>
                <a:chExt cx="97" cy="111"/>
              </a:xfrm>
            </p:grpSpPr>
            <p:sp>
              <p:nvSpPr>
                <p:cNvPr id="48179" name="Freeform 2413"/>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8180" name="Freeform 2414"/>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8181" name="Freeform 2415"/>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8182" name="Freeform 2416"/>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8183" name="Freeform 2417"/>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184" name="Freeform 2418"/>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185" name="Line 2419"/>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8186" name="Freeform 2420"/>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8187" name="Freeform 2421"/>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20" name="Group 2422"/>
            <p:cNvGrpSpPr>
              <a:grpSpLocks/>
            </p:cNvGrpSpPr>
            <p:nvPr/>
          </p:nvGrpSpPr>
          <p:grpSpPr bwMode="auto">
            <a:xfrm>
              <a:off x="5029" y="4914"/>
              <a:ext cx="441" cy="776"/>
              <a:chOff x="3897" y="1856"/>
              <a:chExt cx="331" cy="714"/>
            </a:xfrm>
          </p:grpSpPr>
          <p:sp>
            <p:nvSpPr>
              <p:cNvPr id="48152" name="Freeform 242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8153" name="Freeform 242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8154" name="Freeform 242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8155" name="Freeform 242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8156" name="Freeform 242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8157" name="Freeform 242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8158" name="Freeform 242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8159" name="Freeform 243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21" name="Group 2431"/>
              <p:cNvGrpSpPr>
                <a:grpSpLocks/>
              </p:cNvGrpSpPr>
              <p:nvPr/>
            </p:nvGrpSpPr>
            <p:grpSpPr bwMode="auto">
              <a:xfrm>
                <a:off x="4029" y="1856"/>
                <a:ext cx="97" cy="111"/>
                <a:chOff x="3654" y="1129"/>
                <a:chExt cx="97" cy="111"/>
              </a:xfrm>
            </p:grpSpPr>
            <p:sp>
              <p:nvSpPr>
                <p:cNvPr id="48161" name="Freeform 243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8162" name="Freeform 243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8163" name="Freeform 243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8164" name="Freeform 243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8165" name="Freeform 243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166" name="Freeform 243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167" name="Line 243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8168" name="Freeform 243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8169" name="Freeform 244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22" name="Group 2441"/>
            <p:cNvGrpSpPr>
              <a:grpSpLocks/>
            </p:cNvGrpSpPr>
            <p:nvPr/>
          </p:nvGrpSpPr>
          <p:grpSpPr bwMode="auto">
            <a:xfrm>
              <a:off x="1698" y="5506"/>
              <a:ext cx="441" cy="776"/>
              <a:chOff x="3897" y="1856"/>
              <a:chExt cx="331" cy="714"/>
            </a:xfrm>
          </p:grpSpPr>
          <p:sp>
            <p:nvSpPr>
              <p:cNvPr id="48134" name="Freeform 2442"/>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8135" name="Freeform 2443"/>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8136" name="Freeform 2444"/>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8137" name="Freeform 2445"/>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8138" name="Freeform 2446"/>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8139" name="Freeform 2447"/>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8140" name="Freeform 2448"/>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8141" name="Freeform 2449"/>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23" name="Group 2450"/>
              <p:cNvGrpSpPr>
                <a:grpSpLocks/>
              </p:cNvGrpSpPr>
              <p:nvPr/>
            </p:nvGrpSpPr>
            <p:grpSpPr bwMode="auto">
              <a:xfrm>
                <a:off x="4029" y="1856"/>
                <a:ext cx="97" cy="111"/>
                <a:chOff x="3654" y="1129"/>
                <a:chExt cx="97" cy="111"/>
              </a:xfrm>
            </p:grpSpPr>
            <p:sp>
              <p:nvSpPr>
                <p:cNvPr id="48143" name="Freeform 2451"/>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8144" name="Freeform 2452"/>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8145" name="Freeform 2453"/>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8146" name="Freeform 2454"/>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8147" name="Freeform 2455"/>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148" name="Freeform 2456"/>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149" name="Line 2457"/>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8150" name="Freeform 2458"/>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8151" name="Freeform 2459"/>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24" name="Group 2460"/>
            <p:cNvGrpSpPr>
              <a:grpSpLocks/>
            </p:cNvGrpSpPr>
            <p:nvPr/>
          </p:nvGrpSpPr>
          <p:grpSpPr bwMode="auto">
            <a:xfrm>
              <a:off x="2125" y="5411"/>
              <a:ext cx="441" cy="776"/>
              <a:chOff x="3897" y="1856"/>
              <a:chExt cx="331" cy="714"/>
            </a:xfrm>
          </p:grpSpPr>
          <p:sp>
            <p:nvSpPr>
              <p:cNvPr id="48116" name="Freeform 2461"/>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8117" name="Freeform 2462"/>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8118" name="Freeform 2463"/>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8119" name="Freeform 2464"/>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8120" name="Freeform 2465"/>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8121" name="Freeform 2466"/>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8122" name="Freeform 2467"/>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8123" name="Freeform 2468"/>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25" name="Group 2469"/>
              <p:cNvGrpSpPr>
                <a:grpSpLocks/>
              </p:cNvGrpSpPr>
              <p:nvPr/>
            </p:nvGrpSpPr>
            <p:grpSpPr bwMode="auto">
              <a:xfrm>
                <a:off x="4029" y="1856"/>
                <a:ext cx="97" cy="111"/>
                <a:chOff x="3654" y="1129"/>
                <a:chExt cx="97" cy="111"/>
              </a:xfrm>
            </p:grpSpPr>
            <p:sp>
              <p:nvSpPr>
                <p:cNvPr id="48125" name="Freeform 2470"/>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8126" name="Freeform 2471"/>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8127" name="Freeform 2472"/>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8128" name="Freeform 2473"/>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8129" name="Freeform 2474"/>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130" name="Freeform 2475"/>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131" name="Line 2476"/>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8132" name="Freeform 2477"/>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8133" name="Freeform 2478"/>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26" name="Group 2479"/>
            <p:cNvGrpSpPr>
              <a:grpSpLocks/>
            </p:cNvGrpSpPr>
            <p:nvPr/>
          </p:nvGrpSpPr>
          <p:grpSpPr bwMode="auto">
            <a:xfrm>
              <a:off x="1624" y="6187"/>
              <a:ext cx="441" cy="776"/>
              <a:chOff x="3897" y="1856"/>
              <a:chExt cx="331" cy="714"/>
            </a:xfrm>
          </p:grpSpPr>
          <p:sp>
            <p:nvSpPr>
              <p:cNvPr id="48098" name="Freeform 2480"/>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8099" name="Freeform 2481"/>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8100" name="Freeform 2482"/>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8101" name="Freeform 2483"/>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8102" name="Freeform 2484"/>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8103" name="Freeform 2485"/>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8104" name="Freeform 2486"/>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8105" name="Freeform 2487"/>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27" name="Group 2488"/>
              <p:cNvGrpSpPr>
                <a:grpSpLocks/>
              </p:cNvGrpSpPr>
              <p:nvPr/>
            </p:nvGrpSpPr>
            <p:grpSpPr bwMode="auto">
              <a:xfrm>
                <a:off x="4029" y="1856"/>
                <a:ext cx="97" cy="111"/>
                <a:chOff x="3654" y="1129"/>
                <a:chExt cx="97" cy="111"/>
              </a:xfrm>
            </p:grpSpPr>
            <p:sp>
              <p:nvSpPr>
                <p:cNvPr id="48107" name="Freeform 2489"/>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8108" name="Freeform 2490"/>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8109" name="Freeform 2491"/>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8110" name="Freeform 2492"/>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8111" name="Freeform 2493"/>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112" name="Freeform 2494"/>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113" name="Line 2495"/>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8114" name="Freeform 2496"/>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8115" name="Freeform 2497"/>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28" name="Group 2498"/>
            <p:cNvGrpSpPr>
              <a:grpSpLocks/>
            </p:cNvGrpSpPr>
            <p:nvPr/>
          </p:nvGrpSpPr>
          <p:grpSpPr bwMode="auto">
            <a:xfrm>
              <a:off x="2514" y="5489"/>
              <a:ext cx="441" cy="776"/>
              <a:chOff x="3897" y="1856"/>
              <a:chExt cx="331" cy="714"/>
            </a:xfrm>
          </p:grpSpPr>
          <p:sp>
            <p:nvSpPr>
              <p:cNvPr id="48080" name="Freeform 2499"/>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8081" name="Freeform 2500"/>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8082" name="Freeform 2501"/>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8083" name="Freeform 2502"/>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8084" name="Freeform 2503"/>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8085" name="Freeform 2504"/>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8086" name="Freeform 2505"/>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8087" name="Freeform 2506"/>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29" name="Group 2507"/>
              <p:cNvGrpSpPr>
                <a:grpSpLocks/>
              </p:cNvGrpSpPr>
              <p:nvPr/>
            </p:nvGrpSpPr>
            <p:grpSpPr bwMode="auto">
              <a:xfrm>
                <a:off x="4029" y="1856"/>
                <a:ext cx="97" cy="111"/>
                <a:chOff x="3654" y="1129"/>
                <a:chExt cx="97" cy="111"/>
              </a:xfrm>
            </p:grpSpPr>
            <p:sp>
              <p:nvSpPr>
                <p:cNvPr id="48089" name="Freeform 2508"/>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8090" name="Freeform 2509"/>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8091" name="Freeform 2510"/>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8092" name="Freeform 2511"/>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8093" name="Freeform 2512"/>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094" name="Freeform 2513"/>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095" name="Line 2514"/>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8096" name="Freeform 2515"/>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8097" name="Freeform 2516"/>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30" name="Group 2517"/>
            <p:cNvGrpSpPr>
              <a:grpSpLocks/>
            </p:cNvGrpSpPr>
            <p:nvPr/>
          </p:nvGrpSpPr>
          <p:grpSpPr bwMode="auto">
            <a:xfrm>
              <a:off x="1981" y="6135"/>
              <a:ext cx="441" cy="776"/>
              <a:chOff x="3897" y="1856"/>
              <a:chExt cx="331" cy="714"/>
            </a:xfrm>
          </p:grpSpPr>
          <p:sp>
            <p:nvSpPr>
              <p:cNvPr id="48062" name="Freeform 2518"/>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8063" name="Freeform 2519"/>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8064" name="Freeform 2520"/>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8065" name="Freeform 2521"/>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8066" name="Freeform 2522"/>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8067" name="Freeform 2523"/>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8068" name="Freeform 2524"/>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8069" name="Freeform 2525"/>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31" name="Group 2526"/>
              <p:cNvGrpSpPr>
                <a:grpSpLocks/>
              </p:cNvGrpSpPr>
              <p:nvPr/>
            </p:nvGrpSpPr>
            <p:grpSpPr bwMode="auto">
              <a:xfrm>
                <a:off x="4029" y="1856"/>
                <a:ext cx="97" cy="111"/>
                <a:chOff x="3654" y="1129"/>
                <a:chExt cx="97" cy="111"/>
              </a:xfrm>
            </p:grpSpPr>
            <p:sp>
              <p:nvSpPr>
                <p:cNvPr id="48071" name="Freeform 2527"/>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8072" name="Freeform 2528"/>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8073" name="Freeform 2529"/>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8074" name="Freeform 2530"/>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8075" name="Freeform 2531"/>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076" name="Freeform 2532"/>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077" name="Line 2533"/>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8078" name="Freeform 2534"/>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8079" name="Freeform 2535"/>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247" name="Group 2536"/>
            <p:cNvGrpSpPr>
              <a:grpSpLocks/>
            </p:cNvGrpSpPr>
            <p:nvPr/>
          </p:nvGrpSpPr>
          <p:grpSpPr bwMode="auto">
            <a:xfrm>
              <a:off x="2819" y="6178"/>
              <a:ext cx="441" cy="776"/>
              <a:chOff x="3897" y="1856"/>
              <a:chExt cx="331" cy="714"/>
            </a:xfrm>
          </p:grpSpPr>
          <p:sp>
            <p:nvSpPr>
              <p:cNvPr id="48044" name="Freeform 2537"/>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8045" name="Freeform 2538"/>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8046" name="Freeform 2539"/>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8047" name="Freeform 2540"/>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8048" name="Freeform 2541"/>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8049" name="Freeform 2542"/>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8050" name="Freeform 2543"/>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8051" name="Freeform 2544"/>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265" name="Group 2545"/>
              <p:cNvGrpSpPr>
                <a:grpSpLocks/>
              </p:cNvGrpSpPr>
              <p:nvPr/>
            </p:nvGrpSpPr>
            <p:grpSpPr bwMode="auto">
              <a:xfrm>
                <a:off x="4029" y="1856"/>
                <a:ext cx="97" cy="111"/>
                <a:chOff x="3654" y="1129"/>
                <a:chExt cx="97" cy="111"/>
              </a:xfrm>
            </p:grpSpPr>
            <p:sp>
              <p:nvSpPr>
                <p:cNvPr id="48053" name="Freeform 2546"/>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8054" name="Freeform 2547"/>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8055" name="Freeform 2548"/>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8056" name="Freeform 2549"/>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8057" name="Freeform 2550"/>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058" name="Freeform 2551"/>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059" name="Line 2552"/>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8060" name="Freeform 2553"/>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8061" name="Freeform 2554"/>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283" name="Group 2555"/>
            <p:cNvGrpSpPr>
              <a:grpSpLocks/>
            </p:cNvGrpSpPr>
            <p:nvPr/>
          </p:nvGrpSpPr>
          <p:grpSpPr bwMode="auto">
            <a:xfrm>
              <a:off x="2385" y="6287"/>
              <a:ext cx="441" cy="776"/>
              <a:chOff x="3897" y="1856"/>
              <a:chExt cx="331" cy="714"/>
            </a:xfrm>
          </p:grpSpPr>
          <p:sp>
            <p:nvSpPr>
              <p:cNvPr id="48026" name="Freeform 2556"/>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8027" name="Freeform 2557"/>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8028" name="Freeform 2558"/>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8029" name="Freeform 2559"/>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8030" name="Freeform 2560"/>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8031" name="Freeform 2561"/>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8032" name="Freeform 2562"/>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8033" name="Freeform 2563"/>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301" name="Group 2564"/>
              <p:cNvGrpSpPr>
                <a:grpSpLocks/>
              </p:cNvGrpSpPr>
              <p:nvPr/>
            </p:nvGrpSpPr>
            <p:grpSpPr bwMode="auto">
              <a:xfrm>
                <a:off x="4029" y="1856"/>
                <a:ext cx="97" cy="111"/>
                <a:chOff x="3654" y="1129"/>
                <a:chExt cx="97" cy="111"/>
              </a:xfrm>
            </p:grpSpPr>
            <p:sp>
              <p:nvSpPr>
                <p:cNvPr id="48035" name="Freeform 2565"/>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8036" name="Freeform 2566"/>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8037" name="Freeform 2567"/>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8038" name="Freeform 2568"/>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8039" name="Freeform 2569"/>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040" name="Freeform 2570"/>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041" name="Line 2571"/>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8042" name="Freeform 2572"/>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8043" name="Freeform 2573"/>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319" name="Group 2574"/>
            <p:cNvGrpSpPr>
              <a:grpSpLocks/>
            </p:cNvGrpSpPr>
            <p:nvPr/>
          </p:nvGrpSpPr>
          <p:grpSpPr bwMode="auto">
            <a:xfrm>
              <a:off x="3391" y="5477"/>
              <a:ext cx="441" cy="776"/>
              <a:chOff x="3897" y="1856"/>
              <a:chExt cx="331" cy="714"/>
            </a:xfrm>
          </p:grpSpPr>
          <p:sp>
            <p:nvSpPr>
              <p:cNvPr id="48008" name="Freeform 2575"/>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8009" name="Freeform 2576"/>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8010" name="Freeform 2577"/>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8011" name="Freeform 2578"/>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8012" name="Freeform 2579"/>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8013" name="Freeform 2580"/>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8014" name="Freeform 2581"/>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8015" name="Freeform 2582"/>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337" name="Group 2583"/>
              <p:cNvGrpSpPr>
                <a:grpSpLocks/>
              </p:cNvGrpSpPr>
              <p:nvPr/>
            </p:nvGrpSpPr>
            <p:grpSpPr bwMode="auto">
              <a:xfrm>
                <a:off x="4029" y="1856"/>
                <a:ext cx="97" cy="111"/>
                <a:chOff x="3654" y="1129"/>
                <a:chExt cx="97" cy="111"/>
              </a:xfrm>
            </p:grpSpPr>
            <p:sp>
              <p:nvSpPr>
                <p:cNvPr id="48017" name="Freeform 2584"/>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8018" name="Freeform 2585"/>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8019" name="Freeform 2586"/>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8020" name="Freeform 2587"/>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8021" name="Freeform 2588"/>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022" name="Freeform 2589"/>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023" name="Line 2590"/>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8024" name="Freeform 2591"/>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8025" name="Freeform 2592"/>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355" name="Group 2593"/>
            <p:cNvGrpSpPr>
              <a:grpSpLocks/>
            </p:cNvGrpSpPr>
            <p:nvPr/>
          </p:nvGrpSpPr>
          <p:grpSpPr bwMode="auto">
            <a:xfrm>
              <a:off x="2999" y="5427"/>
              <a:ext cx="441" cy="776"/>
              <a:chOff x="3897" y="1856"/>
              <a:chExt cx="331" cy="714"/>
            </a:xfrm>
          </p:grpSpPr>
          <p:sp>
            <p:nvSpPr>
              <p:cNvPr id="47990" name="Freeform 2594"/>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991" name="Freeform 2595"/>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992" name="Freeform 2596"/>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993" name="Freeform 2597"/>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994" name="Freeform 2598"/>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995" name="Freeform 2599"/>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996" name="Freeform 2600"/>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997" name="Freeform 2601"/>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373" name="Group 2602"/>
              <p:cNvGrpSpPr>
                <a:grpSpLocks/>
              </p:cNvGrpSpPr>
              <p:nvPr/>
            </p:nvGrpSpPr>
            <p:grpSpPr bwMode="auto">
              <a:xfrm>
                <a:off x="4029" y="1856"/>
                <a:ext cx="97" cy="111"/>
                <a:chOff x="3654" y="1129"/>
                <a:chExt cx="97" cy="111"/>
              </a:xfrm>
            </p:grpSpPr>
            <p:sp>
              <p:nvSpPr>
                <p:cNvPr id="47999" name="Freeform 2603"/>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8000" name="Freeform 2604"/>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8001" name="Freeform 2605"/>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8002" name="Freeform 2606"/>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8003" name="Freeform 2607"/>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004" name="Freeform 2608"/>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8005" name="Line 2609"/>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8006" name="Freeform 2610"/>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8007" name="Freeform 2611"/>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391" name="Group 2612"/>
            <p:cNvGrpSpPr>
              <a:grpSpLocks/>
            </p:cNvGrpSpPr>
            <p:nvPr/>
          </p:nvGrpSpPr>
          <p:grpSpPr bwMode="auto">
            <a:xfrm>
              <a:off x="3846" y="5411"/>
              <a:ext cx="441" cy="776"/>
              <a:chOff x="3897" y="1856"/>
              <a:chExt cx="331" cy="714"/>
            </a:xfrm>
          </p:grpSpPr>
          <p:sp>
            <p:nvSpPr>
              <p:cNvPr id="47972" name="Freeform 261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973" name="Freeform 261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974" name="Freeform 261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975" name="Freeform 261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976" name="Freeform 261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977" name="Freeform 261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978" name="Freeform 261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979" name="Freeform 262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409" name="Group 2621"/>
              <p:cNvGrpSpPr>
                <a:grpSpLocks/>
              </p:cNvGrpSpPr>
              <p:nvPr/>
            </p:nvGrpSpPr>
            <p:grpSpPr bwMode="auto">
              <a:xfrm>
                <a:off x="4029" y="1856"/>
                <a:ext cx="97" cy="111"/>
                <a:chOff x="3654" y="1129"/>
                <a:chExt cx="97" cy="111"/>
              </a:xfrm>
            </p:grpSpPr>
            <p:sp>
              <p:nvSpPr>
                <p:cNvPr id="47981" name="Freeform 262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982" name="Freeform 262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983" name="Freeform 262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984" name="Freeform 262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985" name="Freeform 262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986" name="Freeform 262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987" name="Line 262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988" name="Freeform 262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989" name="Freeform 263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427" name="Group 2631"/>
            <p:cNvGrpSpPr>
              <a:grpSpLocks/>
            </p:cNvGrpSpPr>
            <p:nvPr/>
          </p:nvGrpSpPr>
          <p:grpSpPr bwMode="auto">
            <a:xfrm>
              <a:off x="3243" y="6194"/>
              <a:ext cx="441" cy="776"/>
              <a:chOff x="3897" y="1856"/>
              <a:chExt cx="331" cy="714"/>
            </a:xfrm>
          </p:grpSpPr>
          <p:sp>
            <p:nvSpPr>
              <p:cNvPr id="47954" name="Freeform 2632"/>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955" name="Freeform 2633"/>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956" name="Freeform 2634"/>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957" name="Freeform 2635"/>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958" name="Freeform 2636"/>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959" name="Freeform 2637"/>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960" name="Freeform 2638"/>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961" name="Freeform 2639"/>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445" name="Group 2640"/>
              <p:cNvGrpSpPr>
                <a:grpSpLocks/>
              </p:cNvGrpSpPr>
              <p:nvPr/>
            </p:nvGrpSpPr>
            <p:grpSpPr bwMode="auto">
              <a:xfrm>
                <a:off x="4029" y="1856"/>
                <a:ext cx="97" cy="111"/>
                <a:chOff x="3654" y="1129"/>
                <a:chExt cx="97" cy="111"/>
              </a:xfrm>
            </p:grpSpPr>
            <p:sp>
              <p:nvSpPr>
                <p:cNvPr id="47963" name="Freeform 2641"/>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964" name="Freeform 2642"/>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965" name="Freeform 2643"/>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966" name="Freeform 2644"/>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967" name="Freeform 2645"/>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968" name="Freeform 2646"/>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969" name="Line 2647"/>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970" name="Freeform 2648"/>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971" name="Freeform 2649"/>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463" name="Group 2650"/>
            <p:cNvGrpSpPr>
              <a:grpSpLocks/>
            </p:cNvGrpSpPr>
            <p:nvPr/>
          </p:nvGrpSpPr>
          <p:grpSpPr bwMode="auto">
            <a:xfrm>
              <a:off x="4283" y="5411"/>
              <a:ext cx="441" cy="776"/>
              <a:chOff x="3897" y="1856"/>
              <a:chExt cx="331" cy="714"/>
            </a:xfrm>
          </p:grpSpPr>
          <p:sp>
            <p:nvSpPr>
              <p:cNvPr id="47936" name="Freeform 2651"/>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937" name="Freeform 2652"/>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938" name="Freeform 2653"/>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939" name="Freeform 2654"/>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940" name="Freeform 2655"/>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941" name="Freeform 2656"/>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942" name="Freeform 2657"/>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943" name="Freeform 2658"/>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481" name="Group 2659"/>
              <p:cNvGrpSpPr>
                <a:grpSpLocks/>
              </p:cNvGrpSpPr>
              <p:nvPr/>
            </p:nvGrpSpPr>
            <p:grpSpPr bwMode="auto">
              <a:xfrm>
                <a:off x="4029" y="1856"/>
                <a:ext cx="97" cy="111"/>
                <a:chOff x="3654" y="1129"/>
                <a:chExt cx="97" cy="111"/>
              </a:xfrm>
            </p:grpSpPr>
            <p:sp>
              <p:nvSpPr>
                <p:cNvPr id="47945" name="Freeform 2660"/>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946" name="Freeform 2661"/>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947" name="Freeform 2662"/>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948" name="Freeform 2663"/>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949" name="Freeform 2664"/>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950" name="Freeform 2665"/>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951" name="Line 2666"/>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952" name="Freeform 2667"/>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953" name="Freeform 2668"/>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499" name="Group 2669"/>
            <p:cNvGrpSpPr>
              <a:grpSpLocks/>
            </p:cNvGrpSpPr>
            <p:nvPr/>
          </p:nvGrpSpPr>
          <p:grpSpPr bwMode="auto">
            <a:xfrm>
              <a:off x="3707" y="6135"/>
              <a:ext cx="441" cy="776"/>
              <a:chOff x="3897" y="1856"/>
              <a:chExt cx="331" cy="714"/>
            </a:xfrm>
          </p:grpSpPr>
          <p:sp>
            <p:nvSpPr>
              <p:cNvPr id="47918" name="Freeform 2670"/>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919" name="Freeform 2671"/>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920" name="Freeform 2672"/>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921" name="Freeform 2673"/>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922" name="Freeform 2674"/>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923" name="Freeform 2675"/>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924" name="Freeform 2676"/>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925" name="Freeform 2677"/>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517" name="Group 2678"/>
              <p:cNvGrpSpPr>
                <a:grpSpLocks/>
              </p:cNvGrpSpPr>
              <p:nvPr/>
            </p:nvGrpSpPr>
            <p:grpSpPr bwMode="auto">
              <a:xfrm>
                <a:off x="4029" y="1856"/>
                <a:ext cx="97" cy="111"/>
                <a:chOff x="3654" y="1129"/>
                <a:chExt cx="97" cy="111"/>
              </a:xfrm>
            </p:grpSpPr>
            <p:sp>
              <p:nvSpPr>
                <p:cNvPr id="47927" name="Freeform 2679"/>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928" name="Freeform 2680"/>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929" name="Freeform 2681"/>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930" name="Freeform 2682"/>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931" name="Freeform 2683"/>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932" name="Freeform 2684"/>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933" name="Line 2685"/>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934" name="Freeform 2686"/>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935" name="Freeform 2687"/>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535" name="Group 2688"/>
            <p:cNvGrpSpPr>
              <a:grpSpLocks/>
            </p:cNvGrpSpPr>
            <p:nvPr/>
          </p:nvGrpSpPr>
          <p:grpSpPr bwMode="auto">
            <a:xfrm>
              <a:off x="5415" y="6070"/>
              <a:ext cx="441" cy="776"/>
              <a:chOff x="3897" y="1856"/>
              <a:chExt cx="331" cy="714"/>
            </a:xfrm>
          </p:grpSpPr>
          <p:sp>
            <p:nvSpPr>
              <p:cNvPr id="47900" name="Freeform 2689"/>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901" name="Freeform 2690"/>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902" name="Freeform 2691"/>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903" name="Freeform 2692"/>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904" name="Freeform 2693"/>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905" name="Freeform 2694"/>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906" name="Freeform 2695"/>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907" name="Freeform 2696"/>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553" name="Group 2697"/>
              <p:cNvGrpSpPr>
                <a:grpSpLocks/>
              </p:cNvGrpSpPr>
              <p:nvPr/>
            </p:nvGrpSpPr>
            <p:grpSpPr bwMode="auto">
              <a:xfrm>
                <a:off x="4029" y="1856"/>
                <a:ext cx="97" cy="111"/>
                <a:chOff x="3654" y="1129"/>
                <a:chExt cx="97" cy="111"/>
              </a:xfrm>
            </p:grpSpPr>
            <p:sp>
              <p:nvSpPr>
                <p:cNvPr id="47909" name="Freeform 2698"/>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910" name="Freeform 2699"/>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911" name="Freeform 2700"/>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912" name="Freeform 2701"/>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913" name="Freeform 2702"/>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914" name="Freeform 2703"/>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915" name="Line 2704"/>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916" name="Freeform 2705"/>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917" name="Freeform 2706"/>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571" name="Group 2707"/>
            <p:cNvGrpSpPr>
              <a:grpSpLocks/>
            </p:cNvGrpSpPr>
            <p:nvPr/>
          </p:nvGrpSpPr>
          <p:grpSpPr bwMode="auto">
            <a:xfrm>
              <a:off x="4864" y="5418"/>
              <a:ext cx="441" cy="776"/>
              <a:chOff x="3897" y="1856"/>
              <a:chExt cx="331" cy="714"/>
            </a:xfrm>
          </p:grpSpPr>
          <p:sp>
            <p:nvSpPr>
              <p:cNvPr id="47882" name="Freeform 2708"/>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883" name="Freeform 2709"/>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884" name="Freeform 2710"/>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885" name="Freeform 2711"/>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886" name="Freeform 2712"/>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887" name="Freeform 2713"/>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888" name="Freeform 2714"/>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889" name="Freeform 2715"/>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589" name="Group 2716"/>
              <p:cNvGrpSpPr>
                <a:grpSpLocks/>
              </p:cNvGrpSpPr>
              <p:nvPr/>
            </p:nvGrpSpPr>
            <p:grpSpPr bwMode="auto">
              <a:xfrm>
                <a:off x="4029" y="1856"/>
                <a:ext cx="97" cy="111"/>
                <a:chOff x="3654" y="1129"/>
                <a:chExt cx="97" cy="111"/>
              </a:xfrm>
            </p:grpSpPr>
            <p:sp>
              <p:nvSpPr>
                <p:cNvPr id="47891" name="Freeform 2717"/>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892" name="Freeform 2718"/>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893" name="Freeform 2719"/>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894" name="Freeform 2720"/>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895" name="Freeform 2721"/>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896" name="Freeform 2722"/>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897" name="Line 2723"/>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898" name="Freeform 2724"/>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899" name="Freeform 2725"/>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607" name="Group 2726"/>
            <p:cNvGrpSpPr>
              <a:grpSpLocks/>
            </p:cNvGrpSpPr>
            <p:nvPr/>
          </p:nvGrpSpPr>
          <p:grpSpPr bwMode="auto">
            <a:xfrm>
              <a:off x="5363" y="5461"/>
              <a:ext cx="441" cy="776"/>
              <a:chOff x="3897" y="1856"/>
              <a:chExt cx="331" cy="714"/>
            </a:xfrm>
          </p:grpSpPr>
          <p:sp>
            <p:nvSpPr>
              <p:cNvPr id="47864" name="Freeform 2727"/>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865" name="Freeform 2728"/>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866" name="Freeform 2729"/>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867" name="Freeform 2730"/>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868" name="Freeform 2731"/>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869" name="Freeform 2732"/>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870" name="Freeform 2733"/>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871" name="Freeform 2734"/>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625" name="Group 2735"/>
              <p:cNvGrpSpPr>
                <a:grpSpLocks/>
              </p:cNvGrpSpPr>
              <p:nvPr/>
            </p:nvGrpSpPr>
            <p:grpSpPr bwMode="auto">
              <a:xfrm>
                <a:off x="4029" y="1856"/>
                <a:ext cx="97" cy="111"/>
                <a:chOff x="3654" y="1129"/>
                <a:chExt cx="97" cy="111"/>
              </a:xfrm>
            </p:grpSpPr>
            <p:sp>
              <p:nvSpPr>
                <p:cNvPr id="47873" name="Freeform 2736"/>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874" name="Freeform 2737"/>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875" name="Freeform 2738"/>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876" name="Freeform 2739"/>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877" name="Freeform 2740"/>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878" name="Freeform 2741"/>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879" name="Line 2742"/>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880" name="Freeform 2743"/>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881" name="Freeform 2744"/>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643" name="Group 2745"/>
            <p:cNvGrpSpPr>
              <a:grpSpLocks/>
            </p:cNvGrpSpPr>
            <p:nvPr/>
          </p:nvGrpSpPr>
          <p:grpSpPr bwMode="auto">
            <a:xfrm>
              <a:off x="5816" y="5563"/>
              <a:ext cx="441" cy="776"/>
              <a:chOff x="3897" y="1856"/>
              <a:chExt cx="331" cy="714"/>
            </a:xfrm>
          </p:grpSpPr>
          <p:sp>
            <p:nvSpPr>
              <p:cNvPr id="47846" name="Freeform 2746"/>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847" name="Freeform 2747"/>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848" name="Freeform 2748"/>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849" name="Freeform 2749"/>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850" name="Freeform 2750"/>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851" name="Freeform 2751"/>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852" name="Freeform 2752"/>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853" name="Freeform 2753"/>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661" name="Group 2754"/>
              <p:cNvGrpSpPr>
                <a:grpSpLocks/>
              </p:cNvGrpSpPr>
              <p:nvPr/>
            </p:nvGrpSpPr>
            <p:grpSpPr bwMode="auto">
              <a:xfrm>
                <a:off x="4029" y="1856"/>
                <a:ext cx="97" cy="111"/>
                <a:chOff x="3654" y="1129"/>
                <a:chExt cx="97" cy="111"/>
              </a:xfrm>
            </p:grpSpPr>
            <p:sp>
              <p:nvSpPr>
                <p:cNvPr id="47855" name="Freeform 2755"/>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856" name="Freeform 2756"/>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857" name="Freeform 2757"/>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858" name="Freeform 2758"/>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859" name="Freeform 2759"/>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860" name="Freeform 2760"/>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861" name="Line 2761"/>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862" name="Freeform 2762"/>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863" name="Freeform 2763"/>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679" name="Group 2764"/>
            <p:cNvGrpSpPr>
              <a:grpSpLocks/>
            </p:cNvGrpSpPr>
            <p:nvPr/>
          </p:nvGrpSpPr>
          <p:grpSpPr bwMode="auto">
            <a:xfrm>
              <a:off x="4528" y="6151"/>
              <a:ext cx="441" cy="776"/>
              <a:chOff x="3897" y="1856"/>
              <a:chExt cx="331" cy="714"/>
            </a:xfrm>
          </p:grpSpPr>
          <p:sp>
            <p:nvSpPr>
              <p:cNvPr id="47828" name="Freeform 2765"/>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829" name="Freeform 2766"/>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830" name="Freeform 2767"/>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831" name="Freeform 2768"/>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832" name="Freeform 2769"/>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833" name="Freeform 2770"/>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834" name="Freeform 2771"/>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835" name="Freeform 2772"/>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697" name="Group 2773"/>
              <p:cNvGrpSpPr>
                <a:grpSpLocks/>
              </p:cNvGrpSpPr>
              <p:nvPr/>
            </p:nvGrpSpPr>
            <p:grpSpPr bwMode="auto">
              <a:xfrm>
                <a:off x="4029" y="1856"/>
                <a:ext cx="97" cy="111"/>
                <a:chOff x="3654" y="1129"/>
                <a:chExt cx="97" cy="111"/>
              </a:xfrm>
            </p:grpSpPr>
            <p:sp>
              <p:nvSpPr>
                <p:cNvPr id="47837" name="Freeform 2774"/>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838" name="Freeform 2775"/>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839" name="Freeform 2776"/>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840" name="Freeform 2777"/>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841" name="Freeform 2778"/>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842" name="Freeform 2779"/>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843" name="Line 2780"/>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844" name="Freeform 2781"/>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845" name="Freeform 2782"/>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715" name="Group 2783"/>
            <p:cNvGrpSpPr>
              <a:grpSpLocks/>
            </p:cNvGrpSpPr>
            <p:nvPr/>
          </p:nvGrpSpPr>
          <p:grpSpPr bwMode="auto">
            <a:xfrm>
              <a:off x="4980" y="6050"/>
              <a:ext cx="441" cy="776"/>
              <a:chOff x="3897" y="1856"/>
              <a:chExt cx="331" cy="714"/>
            </a:xfrm>
          </p:grpSpPr>
          <p:sp>
            <p:nvSpPr>
              <p:cNvPr id="47810" name="Freeform 2784"/>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811" name="Freeform 2785"/>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812" name="Freeform 2786"/>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813" name="Freeform 2787"/>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814" name="Freeform 2788"/>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815" name="Freeform 2789"/>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816" name="Freeform 2790"/>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817" name="Freeform 2791"/>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725" name="Group 2792"/>
              <p:cNvGrpSpPr>
                <a:grpSpLocks/>
              </p:cNvGrpSpPr>
              <p:nvPr/>
            </p:nvGrpSpPr>
            <p:grpSpPr bwMode="auto">
              <a:xfrm>
                <a:off x="4029" y="1856"/>
                <a:ext cx="97" cy="111"/>
                <a:chOff x="3654" y="1129"/>
                <a:chExt cx="97" cy="111"/>
              </a:xfrm>
            </p:grpSpPr>
            <p:sp>
              <p:nvSpPr>
                <p:cNvPr id="47819" name="Freeform 2793"/>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820" name="Freeform 2794"/>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821" name="Freeform 2795"/>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822" name="Freeform 2796"/>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823" name="Freeform 2797"/>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824" name="Freeform 2798"/>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825" name="Line 2799"/>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826" name="Freeform 2800"/>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827" name="Freeform 2801"/>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726" name="Group 2802"/>
            <p:cNvGrpSpPr>
              <a:grpSpLocks/>
            </p:cNvGrpSpPr>
            <p:nvPr/>
          </p:nvGrpSpPr>
          <p:grpSpPr bwMode="auto">
            <a:xfrm>
              <a:off x="4123" y="6178"/>
              <a:ext cx="441" cy="776"/>
              <a:chOff x="3897" y="1856"/>
              <a:chExt cx="331" cy="714"/>
            </a:xfrm>
          </p:grpSpPr>
          <p:sp>
            <p:nvSpPr>
              <p:cNvPr id="47792" name="Freeform 280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793" name="Freeform 280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794" name="Freeform 280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795" name="Freeform 280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796" name="Freeform 280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797" name="Freeform 280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798" name="Freeform 280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799" name="Freeform 281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727" name="Group 2811"/>
              <p:cNvGrpSpPr>
                <a:grpSpLocks/>
              </p:cNvGrpSpPr>
              <p:nvPr/>
            </p:nvGrpSpPr>
            <p:grpSpPr bwMode="auto">
              <a:xfrm>
                <a:off x="4029" y="1856"/>
                <a:ext cx="97" cy="111"/>
                <a:chOff x="3654" y="1129"/>
                <a:chExt cx="97" cy="111"/>
              </a:xfrm>
            </p:grpSpPr>
            <p:sp>
              <p:nvSpPr>
                <p:cNvPr id="47801" name="Freeform 281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802" name="Freeform 281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803" name="Freeform 281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804" name="Freeform 281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805" name="Freeform 281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806" name="Freeform 281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807" name="Line 281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808" name="Freeform 281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809" name="Freeform 282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728" name="Group 2821"/>
            <p:cNvGrpSpPr>
              <a:grpSpLocks/>
            </p:cNvGrpSpPr>
            <p:nvPr/>
          </p:nvGrpSpPr>
          <p:grpSpPr bwMode="auto">
            <a:xfrm>
              <a:off x="6150" y="5784"/>
              <a:ext cx="441" cy="776"/>
              <a:chOff x="3897" y="1856"/>
              <a:chExt cx="331" cy="714"/>
            </a:xfrm>
          </p:grpSpPr>
          <p:sp>
            <p:nvSpPr>
              <p:cNvPr id="47774" name="Freeform 2822"/>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775" name="Freeform 2823"/>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776" name="Freeform 2824"/>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777" name="Freeform 2825"/>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778" name="Freeform 2826"/>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779" name="Freeform 2827"/>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780" name="Freeform 2828"/>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781" name="Freeform 2829"/>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729" name="Group 2830"/>
              <p:cNvGrpSpPr>
                <a:grpSpLocks/>
              </p:cNvGrpSpPr>
              <p:nvPr/>
            </p:nvGrpSpPr>
            <p:grpSpPr bwMode="auto">
              <a:xfrm>
                <a:off x="4029" y="1856"/>
                <a:ext cx="97" cy="111"/>
                <a:chOff x="3654" y="1129"/>
                <a:chExt cx="97" cy="111"/>
              </a:xfrm>
            </p:grpSpPr>
            <p:sp>
              <p:nvSpPr>
                <p:cNvPr id="47783" name="Freeform 2831"/>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784" name="Freeform 2832"/>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785" name="Freeform 2833"/>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786" name="Freeform 2834"/>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787" name="Freeform 2835"/>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788" name="Freeform 2836"/>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789" name="Line 2837"/>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790" name="Freeform 2838"/>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791" name="Freeform 2839"/>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730" name="Group 2840"/>
            <p:cNvGrpSpPr>
              <a:grpSpLocks/>
            </p:cNvGrpSpPr>
            <p:nvPr/>
          </p:nvGrpSpPr>
          <p:grpSpPr bwMode="auto">
            <a:xfrm>
              <a:off x="5802" y="6194"/>
              <a:ext cx="441" cy="776"/>
              <a:chOff x="3897" y="1856"/>
              <a:chExt cx="331" cy="714"/>
            </a:xfrm>
          </p:grpSpPr>
          <p:sp>
            <p:nvSpPr>
              <p:cNvPr id="47756" name="Freeform 2841"/>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757" name="Freeform 2842"/>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758" name="Freeform 2843"/>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759" name="Freeform 2844"/>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760" name="Freeform 2845"/>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761" name="Freeform 2846"/>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762" name="Freeform 2847"/>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763" name="Freeform 2848"/>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731" name="Group 2849"/>
              <p:cNvGrpSpPr>
                <a:grpSpLocks/>
              </p:cNvGrpSpPr>
              <p:nvPr/>
            </p:nvGrpSpPr>
            <p:grpSpPr bwMode="auto">
              <a:xfrm>
                <a:off x="4029" y="1856"/>
                <a:ext cx="97" cy="111"/>
                <a:chOff x="3654" y="1129"/>
                <a:chExt cx="97" cy="111"/>
              </a:xfrm>
            </p:grpSpPr>
            <p:sp>
              <p:nvSpPr>
                <p:cNvPr id="47765" name="Freeform 2850"/>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766" name="Freeform 2851"/>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767" name="Freeform 2852"/>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768" name="Freeform 2853"/>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769" name="Freeform 2854"/>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770" name="Freeform 2855"/>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771" name="Line 2856"/>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772" name="Freeform 2857"/>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773" name="Freeform 2858"/>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sp>
        <p:nvSpPr>
          <p:cNvPr id="47114" name="Rectangle 1662"/>
          <p:cNvSpPr>
            <a:spLocks noChangeArrowheads="1"/>
          </p:cNvSpPr>
          <p:nvPr/>
        </p:nvSpPr>
        <p:spPr bwMode="auto">
          <a:xfrm>
            <a:off x="5143500" y="2071688"/>
            <a:ext cx="3714750" cy="3071812"/>
          </a:xfrm>
          <a:prstGeom prst="rect">
            <a:avLst/>
          </a:prstGeom>
          <a:solidFill>
            <a:srgbClr val="FFFFFF"/>
          </a:solidFill>
          <a:ln w="9525">
            <a:solidFill>
              <a:srgbClr val="000000"/>
            </a:solidFill>
            <a:miter lim="800000"/>
            <a:headEnd/>
            <a:tailEnd/>
          </a:ln>
        </p:spPr>
        <p:txBody>
          <a:bodyPr/>
          <a:lstStyle/>
          <a:p>
            <a:endParaRPr lang="en-US"/>
          </a:p>
        </p:txBody>
      </p:sp>
      <p:cxnSp>
        <p:nvCxnSpPr>
          <p:cNvPr id="47115" name="AutoShape 1663"/>
          <p:cNvCxnSpPr>
            <a:cxnSpLocks noChangeShapeType="1"/>
            <a:stCxn id="47114" idx="1"/>
          </p:cNvCxnSpPr>
          <p:nvPr/>
        </p:nvCxnSpPr>
        <p:spPr bwMode="auto">
          <a:xfrm rot="10800000" flipH="1">
            <a:off x="5143500" y="3573463"/>
            <a:ext cx="3714750" cy="34925"/>
          </a:xfrm>
          <a:prstGeom prst="straightConnector1">
            <a:avLst/>
          </a:prstGeom>
          <a:noFill/>
          <a:ln w="9525">
            <a:solidFill>
              <a:srgbClr val="000000"/>
            </a:solidFill>
            <a:round/>
            <a:headEnd/>
            <a:tailEnd/>
          </a:ln>
        </p:spPr>
      </p:cxnSp>
      <p:cxnSp>
        <p:nvCxnSpPr>
          <p:cNvPr id="47116" name="AutoShape 1664"/>
          <p:cNvCxnSpPr>
            <a:cxnSpLocks noChangeShapeType="1"/>
          </p:cNvCxnSpPr>
          <p:nvPr/>
        </p:nvCxnSpPr>
        <p:spPr bwMode="auto">
          <a:xfrm rot="5400000">
            <a:off x="5430044" y="4358482"/>
            <a:ext cx="1571625" cy="1587"/>
          </a:xfrm>
          <a:prstGeom prst="straightConnector1">
            <a:avLst/>
          </a:prstGeom>
          <a:noFill/>
          <a:ln w="9525">
            <a:solidFill>
              <a:srgbClr val="000000"/>
            </a:solidFill>
            <a:round/>
            <a:headEnd/>
            <a:tailEnd/>
          </a:ln>
        </p:spPr>
      </p:cxnSp>
      <p:cxnSp>
        <p:nvCxnSpPr>
          <p:cNvPr id="47117" name="AutoShape 1665"/>
          <p:cNvCxnSpPr>
            <a:cxnSpLocks noChangeShapeType="1"/>
          </p:cNvCxnSpPr>
          <p:nvPr/>
        </p:nvCxnSpPr>
        <p:spPr bwMode="auto">
          <a:xfrm rot="5400000">
            <a:off x="6787356" y="4358482"/>
            <a:ext cx="1571625" cy="1588"/>
          </a:xfrm>
          <a:prstGeom prst="straightConnector1">
            <a:avLst/>
          </a:prstGeom>
          <a:noFill/>
          <a:ln w="9525">
            <a:solidFill>
              <a:srgbClr val="000000"/>
            </a:solidFill>
            <a:round/>
            <a:headEnd/>
            <a:tailEnd/>
          </a:ln>
        </p:spPr>
      </p:cxnSp>
      <p:grpSp>
        <p:nvGrpSpPr>
          <p:cNvPr id="47732" name="Group 2269"/>
          <p:cNvGrpSpPr>
            <a:grpSpLocks/>
          </p:cNvGrpSpPr>
          <p:nvPr/>
        </p:nvGrpSpPr>
        <p:grpSpPr bwMode="auto">
          <a:xfrm>
            <a:off x="5429250" y="2286000"/>
            <a:ext cx="3071813" cy="1214438"/>
            <a:chOff x="1624" y="4848"/>
            <a:chExt cx="4967" cy="2215"/>
          </a:xfrm>
        </p:grpSpPr>
        <p:grpSp>
          <p:nvGrpSpPr>
            <p:cNvPr id="47733" name="Group 2270"/>
            <p:cNvGrpSpPr>
              <a:grpSpLocks/>
            </p:cNvGrpSpPr>
            <p:nvPr/>
          </p:nvGrpSpPr>
          <p:grpSpPr bwMode="auto">
            <a:xfrm>
              <a:off x="1822" y="4897"/>
              <a:ext cx="435" cy="775"/>
              <a:chOff x="3897" y="1856"/>
              <a:chExt cx="330" cy="714"/>
            </a:xfrm>
          </p:grpSpPr>
          <p:sp>
            <p:nvSpPr>
              <p:cNvPr id="47707" name="Freeform 2271"/>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708" name="Freeform 2272"/>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709" name="Freeform 2273"/>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710" name="Freeform 2274"/>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711" name="Freeform 2275"/>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712" name="Freeform 2276"/>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713" name="Freeform 2277"/>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714" name="Freeform 2278"/>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734" name="Group 2279"/>
              <p:cNvGrpSpPr>
                <a:grpSpLocks/>
              </p:cNvGrpSpPr>
              <p:nvPr/>
            </p:nvGrpSpPr>
            <p:grpSpPr bwMode="auto">
              <a:xfrm>
                <a:off x="4029" y="1856"/>
                <a:ext cx="96" cy="111"/>
                <a:chOff x="3654" y="1129"/>
                <a:chExt cx="96" cy="111"/>
              </a:xfrm>
            </p:grpSpPr>
            <p:sp>
              <p:nvSpPr>
                <p:cNvPr id="47716" name="Freeform 2280"/>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717" name="Freeform 2281"/>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718" name="Freeform 2282"/>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719" name="Freeform 2283"/>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720" name="Freeform 2284"/>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721" name="Freeform 2285"/>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722" name="Line 2286"/>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723" name="Freeform 2287"/>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724" name="Freeform 2288"/>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735" name="Group 2289"/>
            <p:cNvGrpSpPr>
              <a:grpSpLocks/>
            </p:cNvGrpSpPr>
            <p:nvPr/>
          </p:nvGrpSpPr>
          <p:grpSpPr bwMode="auto">
            <a:xfrm>
              <a:off x="2302" y="4869"/>
              <a:ext cx="435" cy="775"/>
              <a:chOff x="3897" y="1856"/>
              <a:chExt cx="330" cy="714"/>
            </a:xfrm>
          </p:grpSpPr>
          <p:sp>
            <p:nvSpPr>
              <p:cNvPr id="47689" name="Freeform 2290"/>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690" name="Freeform 2291"/>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691" name="Freeform 2292"/>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692" name="Freeform 2293"/>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693" name="Freeform 2294"/>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694" name="Freeform 2295"/>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695" name="Freeform 2296"/>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696" name="Freeform 2297"/>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736" name="Group 2298"/>
              <p:cNvGrpSpPr>
                <a:grpSpLocks/>
              </p:cNvGrpSpPr>
              <p:nvPr/>
            </p:nvGrpSpPr>
            <p:grpSpPr bwMode="auto">
              <a:xfrm>
                <a:off x="4029" y="1856"/>
                <a:ext cx="96" cy="111"/>
                <a:chOff x="3654" y="1129"/>
                <a:chExt cx="96" cy="111"/>
              </a:xfrm>
            </p:grpSpPr>
            <p:sp>
              <p:nvSpPr>
                <p:cNvPr id="47698" name="Freeform 2299"/>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699" name="Freeform 2300"/>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700" name="Freeform 2301"/>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701" name="Freeform 2302"/>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702" name="Freeform 2303"/>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703" name="Freeform 2304"/>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704" name="Line 2305"/>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705" name="Freeform 2306"/>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706" name="Freeform 2307"/>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737" name="Group 2308"/>
            <p:cNvGrpSpPr>
              <a:grpSpLocks/>
            </p:cNvGrpSpPr>
            <p:nvPr/>
          </p:nvGrpSpPr>
          <p:grpSpPr bwMode="auto">
            <a:xfrm>
              <a:off x="2821" y="4869"/>
              <a:ext cx="435" cy="775"/>
              <a:chOff x="3897" y="1856"/>
              <a:chExt cx="330" cy="714"/>
            </a:xfrm>
          </p:grpSpPr>
          <p:sp>
            <p:nvSpPr>
              <p:cNvPr id="47671" name="Freeform 2309"/>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672" name="Freeform 2310"/>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673" name="Freeform 2311"/>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674" name="Freeform 2312"/>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675" name="Freeform 2313"/>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676" name="Freeform 2314"/>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677" name="Freeform 2315"/>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678" name="Freeform 2316"/>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738" name="Group 2317"/>
              <p:cNvGrpSpPr>
                <a:grpSpLocks/>
              </p:cNvGrpSpPr>
              <p:nvPr/>
            </p:nvGrpSpPr>
            <p:grpSpPr bwMode="auto">
              <a:xfrm>
                <a:off x="4029" y="1856"/>
                <a:ext cx="96" cy="111"/>
                <a:chOff x="3654" y="1129"/>
                <a:chExt cx="96" cy="111"/>
              </a:xfrm>
            </p:grpSpPr>
            <p:sp>
              <p:nvSpPr>
                <p:cNvPr id="47680" name="Freeform 2318"/>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681" name="Freeform 2319"/>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682" name="Freeform 2320"/>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683" name="Freeform 2321"/>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684" name="Freeform 2322"/>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685" name="Freeform 2323"/>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686" name="Line 2324"/>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687" name="Freeform 2325"/>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688" name="Freeform 2326"/>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739" name="Group 2327"/>
            <p:cNvGrpSpPr>
              <a:grpSpLocks/>
            </p:cNvGrpSpPr>
            <p:nvPr/>
          </p:nvGrpSpPr>
          <p:grpSpPr bwMode="auto">
            <a:xfrm>
              <a:off x="3385" y="4885"/>
              <a:ext cx="435" cy="775"/>
              <a:chOff x="3897" y="1856"/>
              <a:chExt cx="330" cy="714"/>
            </a:xfrm>
          </p:grpSpPr>
          <p:sp>
            <p:nvSpPr>
              <p:cNvPr id="47653" name="Freeform 2328"/>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654" name="Freeform 2329"/>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655" name="Freeform 2330"/>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656" name="Freeform 2331"/>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657" name="Freeform 2332"/>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658" name="Freeform 2333"/>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659" name="Freeform 2334"/>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660" name="Freeform 2335"/>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740" name="Group 2336"/>
              <p:cNvGrpSpPr>
                <a:grpSpLocks/>
              </p:cNvGrpSpPr>
              <p:nvPr/>
            </p:nvGrpSpPr>
            <p:grpSpPr bwMode="auto">
              <a:xfrm>
                <a:off x="4029" y="1856"/>
                <a:ext cx="96" cy="111"/>
                <a:chOff x="3654" y="1129"/>
                <a:chExt cx="96" cy="111"/>
              </a:xfrm>
            </p:grpSpPr>
            <p:sp>
              <p:nvSpPr>
                <p:cNvPr id="47662" name="Freeform 2337"/>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663" name="Freeform 2338"/>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664" name="Freeform 2339"/>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665" name="Freeform 2340"/>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666" name="Freeform 2341"/>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667" name="Freeform 2342"/>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668" name="Line 2343"/>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669" name="Freeform 2344"/>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670" name="Freeform 2345"/>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741" name="Group 2346"/>
            <p:cNvGrpSpPr>
              <a:grpSpLocks/>
            </p:cNvGrpSpPr>
            <p:nvPr/>
          </p:nvGrpSpPr>
          <p:grpSpPr bwMode="auto">
            <a:xfrm>
              <a:off x="3865" y="4857"/>
              <a:ext cx="435" cy="775"/>
              <a:chOff x="3897" y="1856"/>
              <a:chExt cx="330" cy="714"/>
            </a:xfrm>
          </p:grpSpPr>
          <p:sp>
            <p:nvSpPr>
              <p:cNvPr id="47635" name="Freeform 2347"/>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636" name="Freeform 2348"/>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637" name="Freeform 2349"/>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638" name="Freeform 2350"/>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639" name="Freeform 2351"/>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640" name="Freeform 2352"/>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641" name="Freeform 2353"/>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642" name="Freeform 2354"/>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742" name="Group 2355"/>
              <p:cNvGrpSpPr>
                <a:grpSpLocks/>
              </p:cNvGrpSpPr>
              <p:nvPr/>
            </p:nvGrpSpPr>
            <p:grpSpPr bwMode="auto">
              <a:xfrm>
                <a:off x="4029" y="1856"/>
                <a:ext cx="96" cy="111"/>
                <a:chOff x="3654" y="1129"/>
                <a:chExt cx="96" cy="111"/>
              </a:xfrm>
            </p:grpSpPr>
            <p:sp>
              <p:nvSpPr>
                <p:cNvPr id="47644" name="Freeform 2356"/>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645" name="Freeform 2357"/>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646" name="Freeform 2358"/>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647" name="Freeform 2359"/>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648" name="Freeform 2360"/>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649" name="Freeform 2361"/>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650" name="Line 2362"/>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651" name="Freeform 2363"/>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652" name="Freeform 2364"/>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743" name="Group 2365"/>
            <p:cNvGrpSpPr>
              <a:grpSpLocks/>
            </p:cNvGrpSpPr>
            <p:nvPr/>
          </p:nvGrpSpPr>
          <p:grpSpPr bwMode="auto">
            <a:xfrm>
              <a:off x="4384" y="4857"/>
              <a:ext cx="435" cy="775"/>
              <a:chOff x="3897" y="1856"/>
              <a:chExt cx="330" cy="714"/>
            </a:xfrm>
          </p:grpSpPr>
          <p:sp>
            <p:nvSpPr>
              <p:cNvPr id="47617" name="Freeform 2366"/>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618" name="Freeform 2367"/>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619" name="Freeform 2368"/>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620" name="Freeform 2369"/>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621" name="Freeform 2370"/>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622" name="Freeform 2371"/>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623" name="Freeform 2372"/>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624" name="Freeform 2373"/>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744" name="Group 2374"/>
              <p:cNvGrpSpPr>
                <a:grpSpLocks/>
              </p:cNvGrpSpPr>
              <p:nvPr/>
            </p:nvGrpSpPr>
            <p:grpSpPr bwMode="auto">
              <a:xfrm>
                <a:off x="4029" y="1856"/>
                <a:ext cx="96" cy="111"/>
                <a:chOff x="3654" y="1129"/>
                <a:chExt cx="96" cy="111"/>
              </a:xfrm>
            </p:grpSpPr>
            <p:sp>
              <p:nvSpPr>
                <p:cNvPr id="47626" name="Freeform 2375"/>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627" name="Freeform 2376"/>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628" name="Freeform 2377"/>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629" name="Freeform 2378"/>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630" name="Freeform 2379"/>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631" name="Freeform 2380"/>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632" name="Line 2381"/>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633" name="Freeform 2382"/>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634" name="Freeform 2383"/>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745" name="Group 2384"/>
            <p:cNvGrpSpPr>
              <a:grpSpLocks/>
            </p:cNvGrpSpPr>
            <p:nvPr/>
          </p:nvGrpSpPr>
          <p:grpSpPr bwMode="auto">
            <a:xfrm>
              <a:off x="6095" y="4845"/>
              <a:ext cx="435" cy="775"/>
              <a:chOff x="3897" y="1856"/>
              <a:chExt cx="330" cy="714"/>
            </a:xfrm>
          </p:grpSpPr>
          <p:sp>
            <p:nvSpPr>
              <p:cNvPr id="47599" name="Freeform 2385"/>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600" name="Freeform 2386"/>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601" name="Freeform 2387"/>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602" name="Freeform 2388"/>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603" name="Freeform 2389"/>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604" name="Freeform 2390"/>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605" name="Freeform 2391"/>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606" name="Freeform 2392"/>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746" name="Group 2393"/>
              <p:cNvGrpSpPr>
                <a:grpSpLocks/>
              </p:cNvGrpSpPr>
              <p:nvPr/>
            </p:nvGrpSpPr>
            <p:grpSpPr bwMode="auto">
              <a:xfrm>
                <a:off x="4029" y="1856"/>
                <a:ext cx="96" cy="111"/>
                <a:chOff x="3654" y="1129"/>
                <a:chExt cx="96" cy="111"/>
              </a:xfrm>
            </p:grpSpPr>
            <p:sp>
              <p:nvSpPr>
                <p:cNvPr id="47608" name="Freeform 2394"/>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609" name="Freeform 2395"/>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610" name="Freeform 2396"/>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611" name="Freeform 2397"/>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612" name="Freeform 2398"/>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613" name="Freeform 2399"/>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614" name="Line 2400"/>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615" name="Freeform 2401"/>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616" name="Freeform 2402"/>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747" name="Group 2403"/>
            <p:cNvGrpSpPr>
              <a:grpSpLocks/>
            </p:cNvGrpSpPr>
            <p:nvPr/>
          </p:nvGrpSpPr>
          <p:grpSpPr bwMode="auto">
            <a:xfrm>
              <a:off x="5573" y="4885"/>
              <a:ext cx="435" cy="775"/>
              <a:chOff x="3897" y="1856"/>
              <a:chExt cx="330" cy="714"/>
            </a:xfrm>
          </p:grpSpPr>
          <p:sp>
            <p:nvSpPr>
              <p:cNvPr id="47581" name="Freeform 2404"/>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582" name="Freeform 2405"/>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583" name="Freeform 2406"/>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584" name="Freeform 2407"/>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585" name="Freeform 2408"/>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586" name="Freeform 2409"/>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587" name="Freeform 2410"/>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588" name="Freeform 2411"/>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748" name="Group 2412"/>
              <p:cNvGrpSpPr>
                <a:grpSpLocks/>
              </p:cNvGrpSpPr>
              <p:nvPr/>
            </p:nvGrpSpPr>
            <p:grpSpPr bwMode="auto">
              <a:xfrm>
                <a:off x="4029" y="1856"/>
                <a:ext cx="96" cy="111"/>
                <a:chOff x="3654" y="1129"/>
                <a:chExt cx="96" cy="111"/>
              </a:xfrm>
            </p:grpSpPr>
            <p:sp>
              <p:nvSpPr>
                <p:cNvPr id="47590" name="Freeform 2413"/>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591" name="Freeform 2414"/>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592" name="Freeform 2415"/>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593" name="Freeform 2416"/>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594" name="Freeform 2417"/>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595" name="Freeform 2418"/>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596" name="Line 2419"/>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597" name="Freeform 2420"/>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598" name="Freeform 2421"/>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749" name="Group 2422"/>
            <p:cNvGrpSpPr>
              <a:grpSpLocks/>
            </p:cNvGrpSpPr>
            <p:nvPr/>
          </p:nvGrpSpPr>
          <p:grpSpPr bwMode="auto">
            <a:xfrm>
              <a:off x="4974" y="4911"/>
              <a:ext cx="435" cy="775"/>
              <a:chOff x="3897" y="1856"/>
              <a:chExt cx="330" cy="714"/>
            </a:xfrm>
          </p:grpSpPr>
          <p:sp>
            <p:nvSpPr>
              <p:cNvPr id="47563" name="Freeform 242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564" name="Freeform 242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565" name="Freeform 242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566" name="Freeform 242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567" name="Freeform 242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568" name="Freeform 242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569" name="Freeform 242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570" name="Freeform 243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750" name="Group 2431"/>
              <p:cNvGrpSpPr>
                <a:grpSpLocks/>
              </p:cNvGrpSpPr>
              <p:nvPr/>
            </p:nvGrpSpPr>
            <p:grpSpPr bwMode="auto">
              <a:xfrm>
                <a:off x="4029" y="1856"/>
                <a:ext cx="96" cy="111"/>
                <a:chOff x="3654" y="1129"/>
                <a:chExt cx="96" cy="111"/>
              </a:xfrm>
            </p:grpSpPr>
            <p:sp>
              <p:nvSpPr>
                <p:cNvPr id="47572" name="Freeform 243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573" name="Freeform 243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574" name="Freeform 243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575" name="Freeform 243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576" name="Freeform 243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577" name="Freeform 243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578" name="Line 243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579" name="Freeform 243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580" name="Freeform 244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751" name="Group 2441"/>
            <p:cNvGrpSpPr>
              <a:grpSpLocks/>
            </p:cNvGrpSpPr>
            <p:nvPr/>
          </p:nvGrpSpPr>
          <p:grpSpPr bwMode="auto">
            <a:xfrm>
              <a:off x="1643" y="5503"/>
              <a:ext cx="435" cy="775"/>
              <a:chOff x="3897" y="1856"/>
              <a:chExt cx="330" cy="714"/>
            </a:xfrm>
          </p:grpSpPr>
          <p:sp>
            <p:nvSpPr>
              <p:cNvPr id="47545" name="Freeform 2442"/>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546" name="Freeform 2443"/>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547" name="Freeform 2444"/>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548" name="Freeform 2445"/>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549" name="Freeform 2446"/>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550" name="Freeform 2447"/>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551" name="Freeform 2448"/>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552" name="Freeform 2449"/>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752" name="Group 2450"/>
              <p:cNvGrpSpPr>
                <a:grpSpLocks/>
              </p:cNvGrpSpPr>
              <p:nvPr/>
            </p:nvGrpSpPr>
            <p:grpSpPr bwMode="auto">
              <a:xfrm>
                <a:off x="4029" y="1856"/>
                <a:ext cx="96" cy="111"/>
                <a:chOff x="3654" y="1129"/>
                <a:chExt cx="96" cy="111"/>
              </a:xfrm>
            </p:grpSpPr>
            <p:sp>
              <p:nvSpPr>
                <p:cNvPr id="47554" name="Freeform 2451"/>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555" name="Freeform 2452"/>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556" name="Freeform 2453"/>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557" name="Freeform 2454"/>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558" name="Freeform 2455"/>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559" name="Freeform 2456"/>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560" name="Line 2457"/>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561" name="Freeform 2458"/>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562" name="Freeform 2459"/>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753" name="Group 2460"/>
            <p:cNvGrpSpPr>
              <a:grpSpLocks/>
            </p:cNvGrpSpPr>
            <p:nvPr/>
          </p:nvGrpSpPr>
          <p:grpSpPr bwMode="auto">
            <a:xfrm>
              <a:off x="2070" y="5408"/>
              <a:ext cx="435" cy="775"/>
              <a:chOff x="3897" y="1856"/>
              <a:chExt cx="330" cy="714"/>
            </a:xfrm>
          </p:grpSpPr>
          <p:sp>
            <p:nvSpPr>
              <p:cNvPr id="47527" name="Freeform 2461"/>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528" name="Freeform 2462"/>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529" name="Freeform 2463"/>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530" name="Freeform 2464"/>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531" name="Freeform 2465"/>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532" name="Freeform 2466"/>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533" name="Freeform 2467"/>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534" name="Freeform 2468"/>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754" name="Group 2469"/>
              <p:cNvGrpSpPr>
                <a:grpSpLocks/>
              </p:cNvGrpSpPr>
              <p:nvPr/>
            </p:nvGrpSpPr>
            <p:grpSpPr bwMode="auto">
              <a:xfrm>
                <a:off x="4029" y="1856"/>
                <a:ext cx="96" cy="111"/>
                <a:chOff x="3654" y="1129"/>
                <a:chExt cx="96" cy="111"/>
              </a:xfrm>
            </p:grpSpPr>
            <p:sp>
              <p:nvSpPr>
                <p:cNvPr id="47536" name="Freeform 2470"/>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537" name="Freeform 2471"/>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538" name="Freeform 2472"/>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539" name="Freeform 2473"/>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540" name="Freeform 2474"/>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541" name="Freeform 2475"/>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542" name="Line 2476"/>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543" name="Freeform 2477"/>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544" name="Freeform 2478"/>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755" name="Group 2479"/>
            <p:cNvGrpSpPr>
              <a:grpSpLocks/>
            </p:cNvGrpSpPr>
            <p:nvPr/>
          </p:nvGrpSpPr>
          <p:grpSpPr bwMode="auto">
            <a:xfrm>
              <a:off x="1569" y="6184"/>
              <a:ext cx="435" cy="775"/>
              <a:chOff x="3897" y="1856"/>
              <a:chExt cx="330" cy="714"/>
            </a:xfrm>
          </p:grpSpPr>
          <p:sp>
            <p:nvSpPr>
              <p:cNvPr id="47509" name="Freeform 2480"/>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510" name="Freeform 2481"/>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511" name="Freeform 2482"/>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512" name="Freeform 2483"/>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513" name="Freeform 2484"/>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514" name="Freeform 2485"/>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515" name="Freeform 2486"/>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516" name="Freeform 2487"/>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764" name="Group 2488"/>
              <p:cNvGrpSpPr>
                <a:grpSpLocks/>
              </p:cNvGrpSpPr>
              <p:nvPr/>
            </p:nvGrpSpPr>
            <p:grpSpPr bwMode="auto">
              <a:xfrm>
                <a:off x="4029" y="1856"/>
                <a:ext cx="96" cy="111"/>
                <a:chOff x="3654" y="1129"/>
                <a:chExt cx="96" cy="111"/>
              </a:xfrm>
            </p:grpSpPr>
            <p:sp>
              <p:nvSpPr>
                <p:cNvPr id="47518" name="Freeform 2489"/>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519" name="Freeform 2490"/>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520" name="Freeform 2491"/>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521" name="Freeform 2492"/>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522" name="Freeform 2493"/>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523" name="Freeform 2494"/>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524" name="Line 2495"/>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525" name="Freeform 2496"/>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526" name="Freeform 2497"/>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782" name="Group 2498"/>
            <p:cNvGrpSpPr>
              <a:grpSpLocks/>
            </p:cNvGrpSpPr>
            <p:nvPr/>
          </p:nvGrpSpPr>
          <p:grpSpPr bwMode="auto">
            <a:xfrm>
              <a:off x="2459" y="5486"/>
              <a:ext cx="435" cy="775"/>
              <a:chOff x="3897" y="1856"/>
              <a:chExt cx="330" cy="714"/>
            </a:xfrm>
          </p:grpSpPr>
          <p:sp>
            <p:nvSpPr>
              <p:cNvPr id="47491" name="Freeform 2499"/>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492" name="Freeform 2500"/>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493" name="Freeform 2501"/>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494" name="Freeform 2502"/>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495" name="Freeform 2503"/>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496" name="Freeform 2504"/>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497" name="Freeform 2505"/>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498" name="Freeform 2506"/>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800" name="Group 2507"/>
              <p:cNvGrpSpPr>
                <a:grpSpLocks/>
              </p:cNvGrpSpPr>
              <p:nvPr/>
            </p:nvGrpSpPr>
            <p:grpSpPr bwMode="auto">
              <a:xfrm>
                <a:off x="4029" y="1856"/>
                <a:ext cx="96" cy="111"/>
                <a:chOff x="3654" y="1129"/>
                <a:chExt cx="96" cy="111"/>
              </a:xfrm>
            </p:grpSpPr>
            <p:sp>
              <p:nvSpPr>
                <p:cNvPr id="47500" name="Freeform 2508"/>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501" name="Freeform 2509"/>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502" name="Freeform 2510"/>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503" name="Freeform 2511"/>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504" name="Freeform 2512"/>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505" name="Freeform 2513"/>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506" name="Line 2514"/>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507" name="Freeform 2515"/>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508" name="Freeform 2516"/>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818" name="Group 2517"/>
            <p:cNvGrpSpPr>
              <a:grpSpLocks/>
            </p:cNvGrpSpPr>
            <p:nvPr/>
          </p:nvGrpSpPr>
          <p:grpSpPr bwMode="auto">
            <a:xfrm>
              <a:off x="1926" y="6132"/>
              <a:ext cx="435" cy="775"/>
              <a:chOff x="3897" y="1856"/>
              <a:chExt cx="330" cy="714"/>
            </a:xfrm>
          </p:grpSpPr>
          <p:sp>
            <p:nvSpPr>
              <p:cNvPr id="47473" name="Freeform 2518"/>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474" name="Freeform 2519"/>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475" name="Freeform 2520"/>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476" name="Freeform 2521"/>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477" name="Freeform 2522"/>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478" name="Freeform 2523"/>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479" name="Freeform 2524"/>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480" name="Freeform 2525"/>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836" name="Group 2526"/>
              <p:cNvGrpSpPr>
                <a:grpSpLocks/>
              </p:cNvGrpSpPr>
              <p:nvPr/>
            </p:nvGrpSpPr>
            <p:grpSpPr bwMode="auto">
              <a:xfrm>
                <a:off x="4029" y="1856"/>
                <a:ext cx="96" cy="111"/>
                <a:chOff x="3654" y="1129"/>
                <a:chExt cx="96" cy="111"/>
              </a:xfrm>
            </p:grpSpPr>
            <p:sp>
              <p:nvSpPr>
                <p:cNvPr id="47482" name="Freeform 2527"/>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483" name="Freeform 2528"/>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484" name="Freeform 2529"/>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485" name="Freeform 2530"/>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486" name="Freeform 2531"/>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487" name="Freeform 2532"/>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488" name="Line 2533"/>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489" name="Freeform 2534"/>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490" name="Freeform 2535"/>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854" name="Group 2536"/>
            <p:cNvGrpSpPr>
              <a:grpSpLocks/>
            </p:cNvGrpSpPr>
            <p:nvPr/>
          </p:nvGrpSpPr>
          <p:grpSpPr bwMode="auto">
            <a:xfrm>
              <a:off x="2764" y="6175"/>
              <a:ext cx="435" cy="775"/>
              <a:chOff x="3897" y="1856"/>
              <a:chExt cx="330" cy="714"/>
            </a:xfrm>
          </p:grpSpPr>
          <p:sp>
            <p:nvSpPr>
              <p:cNvPr id="47455" name="Freeform 2537"/>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456" name="Freeform 2538"/>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457" name="Freeform 2539"/>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458" name="Freeform 2540"/>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459" name="Freeform 2541"/>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460" name="Freeform 2542"/>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461" name="Freeform 2543"/>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462" name="Freeform 2544"/>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872" name="Group 2545"/>
              <p:cNvGrpSpPr>
                <a:grpSpLocks/>
              </p:cNvGrpSpPr>
              <p:nvPr/>
            </p:nvGrpSpPr>
            <p:grpSpPr bwMode="auto">
              <a:xfrm>
                <a:off x="4029" y="1856"/>
                <a:ext cx="96" cy="111"/>
                <a:chOff x="3654" y="1129"/>
                <a:chExt cx="96" cy="111"/>
              </a:xfrm>
            </p:grpSpPr>
            <p:sp>
              <p:nvSpPr>
                <p:cNvPr id="47464" name="Freeform 2546"/>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465" name="Freeform 2547"/>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466" name="Freeform 2548"/>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467" name="Freeform 2549"/>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468" name="Freeform 2550"/>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469" name="Freeform 2551"/>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470" name="Line 2552"/>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471" name="Freeform 2553"/>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472" name="Freeform 2554"/>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890" name="Group 2555"/>
            <p:cNvGrpSpPr>
              <a:grpSpLocks/>
            </p:cNvGrpSpPr>
            <p:nvPr/>
          </p:nvGrpSpPr>
          <p:grpSpPr bwMode="auto">
            <a:xfrm>
              <a:off x="2330" y="6284"/>
              <a:ext cx="435" cy="775"/>
              <a:chOff x="3897" y="1856"/>
              <a:chExt cx="330" cy="714"/>
            </a:xfrm>
          </p:grpSpPr>
          <p:sp>
            <p:nvSpPr>
              <p:cNvPr id="47437" name="Freeform 2556"/>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438" name="Freeform 2557"/>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439" name="Freeform 2558"/>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440" name="Freeform 2559"/>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441" name="Freeform 2560"/>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442" name="Freeform 2561"/>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443" name="Freeform 2562"/>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444" name="Freeform 2563"/>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908" name="Group 2564"/>
              <p:cNvGrpSpPr>
                <a:grpSpLocks/>
              </p:cNvGrpSpPr>
              <p:nvPr/>
            </p:nvGrpSpPr>
            <p:grpSpPr bwMode="auto">
              <a:xfrm>
                <a:off x="4029" y="1856"/>
                <a:ext cx="96" cy="111"/>
                <a:chOff x="3654" y="1129"/>
                <a:chExt cx="96" cy="111"/>
              </a:xfrm>
            </p:grpSpPr>
            <p:sp>
              <p:nvSpPr>
                <p:cNvPr id="47446" name="Freeform 2565"/>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447" name="Freeform 2566"/>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448" name="Freeform 2567"/>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449" name="Freeform 2568"/>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450" name="Freeform 2569"/>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451" name="Freeform 2570"/>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452" name="Line 2571"/>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453" name="Freeform 2572"/>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454" name="Freeform 2573"/>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926" name="Group 2574"/>
            <p:cNvGrpSpPr>
              <a:grpSpLocks/>
            </p:cNvGrpSpPr>
            <p:nvPr/>
          </p:nvGrpSpPr>
          <p:grpSpPr bwMode="auto">
            <a:xfrm>
              <a:off x="3336" y="5474"/>
              <a:ext cx="435" cy="775"/>
              <a:chOff x="3897" y="1856"/>
              <a:chExt cx="330" cy="714"/>
            </a:xfrm>
          </p:grpSpPr>
          <p:sp>
            <p:nvSpPr>
              <p:cNvPr id="47419" name="Freeform 2575"/>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420" name="Freeform 2576"/>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421" name="Freeform 2577"/>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422" name="Freeform 2578"/>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423" name="Freeform 2579"/>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424" name="Freeform 2580"/>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425" name="Freeform 2581"/>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426" name="Freeform 2582"/>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944" name="Group 2583"/>
              <p:cNvGrpSpPr>
                <a:grpSpLocks/>
              </p:cNvGrpSpPr>
              <p:nvPr/>
            </p:nvGrpSpPr>
            <p:grpSpPr bwMode="auto">
              <a:xfrm>
                <a:off x="4029" y="1856"/>
                <a:ext cx="96" cy="111"/>
                <a:chOff x="3654" y="1129"/>
                <a:chExt cx="96" cy="111"/>
              </a:xfrm>
            </p:grpSpPr>
            <p:sp>
              <p:nvSpPr>
                <p:cNvPr id="47428" name="Freeform 2584"/>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429" name="Freeform 2585"/>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430" name="Freeform 2586"/>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431" name="Freeform 2587"/>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432" name="Freeform 2588"/>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433" name="Freeform 2589"/>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434" name="Line 2590"/>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435" name="Freeform 2591"/>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436" name="Freeform 2592"/>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962" name="Group 2593"/>
            <p:cNvGrpSpPr>
              <a:grpSpLocks/>
            </p:cNvGrpSpPr>
            <p:nvPr/>
          </p:nvGrpSpPr>
          <p:grpSpPr bwMode="auto">
            <a:xfrm>
              <a:off x="2944" y="5424"/>
              <a:ext cx="435" cy="775"/>
              <a:chOff x="3897" y="1856"/>
              <a:chExt cx="330" cy="714"/>
            </a:xfrm>
          </p:grpSpPr>
          <p:sp>
            <p:nvSpPr>
              <p:cNvPr id="47401" name="Freeform 2594"/>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402" name="Freeform 2595"/>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403" name="Freeform 2596"/>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404" name="Freeform 2597"/>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405" name="Freeform 2598"/>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406" name="Freeform 2599"/>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407" name="Freeform 2600"/>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408" name="Freeform 2601"/>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7980" name="Group 2602"/>
              <p:cNvGrpSpPr>
                <a:grpSpLocks/>
              </p:cNvGrpSpPr>
              <p:nvPr/>
            </p:nvGrpSpPr>
            <p:grpSpPr bwMode="auto">
              <a:xfrm>
                <a:off x="4029" y="1856"/>
                <a:ext cx="96" cy="111"/>
                <a:chOff x="3654" y="1129"/>
                <a:chExt cx="96" cy="111"/>
              </a:xfrm>
            </p:grpSpPr>
            <p:sp>
              <p:nvSpPr>
                <p:cNvPr id="47410" name="Freeform 2603"/>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411" name="Freeform 2604"/>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412" name="Freeform 2605"/>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413" name="Freeform 2606"/>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414" name="Freeform 2607"/>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415" name="Freeform 2608"/>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416" name="Line 2609"/>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417" name="Freeform 2610"/>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418" name="Freeform 2611"/>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7998" name="Group 2612"/>
            <p:cNvGrpSpPr>
              <a:grpSpLocks/>
            </p:cNvGrpSpPr>
            <p:nvPr/>
          </p:nvGrpSpPr>
          <p:grpSpPr bwMode="auto">
            <a:xfrm>
              <a:off x="3791" y="5408"/>
              <a:ext cx="435" cy="775"/>
              <a:chOff x="3897" y="1856"/>
              <a:chExt cx="330" cy="714"/>
            </a:xfrm>
          </p:grpSpPr>
          <p:sp>
            <p:nvSpPr>
              <p:cNvPr id="47383" name="Freeform 261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384" name="Freeform 261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385" name="Freeform 261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386" name="Freeform 261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387" name="Freeform 261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388" name="Freeform 261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389" name="Freeform 261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390" name="Freeform 262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95232" name="Group 2621"/>
              <p:cNvGrpSpPr>
                <a:grpSpLocks/>
              </p:cNvGrpSpPr>
              <p:nvPr/>
            </p:nvGrpSpPr>
            <p:grpSpPr bwMode="auto">
              <a:xfrm>
                <a:off x="4029" y="1856"/>
                <a:ext cx="96" cy="111"/>
                <a:chOff x="3654" y="1129"/>
                <a:chExt cx="96" cy="111"/>
              </a:xfrm>
            </p:grpSpPr>
            <p:sp>
              <p:nvSpPr>
                <p:cNvPr id="47392" name="Freeform 262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393" name="Freeform 262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394" name="Freeform 262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395" name="Freeform 262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396" name="Freeform 262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397" name="Freeform 262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398" name="Line 262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399" name="Freeform 262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400" name="Freeform 263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95233" name="Group 2631"/>
            <p:cNvGrpSpPr>
              <a:grpSpLocks/>
            </p:cNvGrpSpPr>
            <p:nvPr/>
          </p:nvGrpSpPr>
          <p:grpSpPr bwMode="auto">
            <a:xfrm>
              <a:off x="3188" y="6191"/>
              <a:ext cx="435" cy="775"/>
              <a:chOff x="3897" y="1856"/>
              <a:chExt cx="330" cy="714"/>
            </a:xfrm>
          </p:grpSpPr>
          <p:sp>
            <p:nvSpPr>
              <p:cNvPr id="47365" name="Freeform 2632"/>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366" name="Freeform 2633"/>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367" name="Freeform 2634"/>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368" name="Freeform 2635"/>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369" name="Freeform 2636"/>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370" name="Freeform 2637"/>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371" name="Freeform 2638"/>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372" name="Freeform 2639"/>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95234" name="Group 2640"/>
              <p:cNvGrpSpPr>
                <a:grpSpLocks/>
              </p:cNvGrpSpPr>
              <p:nvPr/>
            </p:nvGrpSpPr>
            <p:grpSpPr bwMode="auto">
              <a:xfrm>
                <a:off x="4029" y="1856"/>
                <a:ext cx="96" cy="111"/>
                <a:chOff x="3654" y="1129"/>
                <a:chExt cx="96" cy="111"/>
              </a:xfrm>
            </p:grpSpPr>
            <p:sp>
              <p:nvSpPr>
                <p:cNvPr id="47374" name="Freeform 2641"/>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375" name="Freeform 2642"/>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376" name="Freeform 2643"/>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377" name="Freeform 2644"/>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378" name="Freeform 2645"/>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379" name="Freeform 2646"/>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380" name="Line 2647"/>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381" name="Freeform 2648"/>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382" name="Freeform 2649"/>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95235" name="Group 2650"/>
            <p:cNvGrpSpPr>
              <a:grpSpLocks/>
            </p:cNvGrpSpPr>
            <p:nvPr/>
          </p:nvGrpSpPr>
          <p:grpSpPr bwMode="auto">
            <a:xfrm>
              <a:off x="4228" y="5408"/>
              <a:ext cx="435" cy="775"/>
              <a:chOff x="3897" y="1856"/>
              <a:chExt cx="330" cy="714"/>
            </a:xfrm>
          </p:grpSpPr>
          <p:sp>
            <p:nvSpPr>
              <p:cNvPr id="47347" name="Freeform 2651"/>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348" name="Freeform 2652"/>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349" name="Freeform 2653"/>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350" name="Freeform 2654"/>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351" name="Freeform 2655"/>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352" name="Freeform 2656"/>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353" name="Freeform 2657"/>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354" name="Freeform 2658"/>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95237" name="Group 2659"/>
              <p:cNvGrpSpPr>
                <a:grpSpLocks/>
              </p:cNvGrpSpPr>
              <p:nvPr/>
            </p:nvGrpSpPr>
            <p:grpSpPr bwMode="auto">
              <a:xfrm>
                <a:off x="4029" y="1856"/>
                <a:ext cx="96" cy="111"/>
                <a:chOff x="3654" y="1129"/>
                <a:chExt cx="96" cy="111"/>
              </a:xfrm>
            </p:grpSpPr>
            <p:sp>
              <p:nvSpPr>
                <p:cNvPr id="47356" name="Freeform 2660"/>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357" name="Freeform 2661"/>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358" name="Freeform 2662"/>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359" name="Freeform 2663"/>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360" name="Freeform 2664"/>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361" name="Freeform 2665"/>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362" name="Line 2666"/>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363" name="Freeform 2667"/>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364" name="Freeform 2668"/>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95238" name="Group 2669"/>
            <p:cNvGrpSpPr>
              <a:grpSpLocks/>
            </p:cNvGrpSpPr>
            <p:nvPr/>
          </p:nvGrpSpPr>
          <p:grpSpPr bwMode="auto">
            <a:xfrm>
              <a:off x="3652" y="6132"/>
              <a:ext cx="435" cy="775"/>
              <a:chOff x="3897" y="1856"/>
              <a:chExt cx="330" cy="714"/>
            </a:xfrm>
          </p:grpSpPr>
          <p:sp>
            <p:nvSpPr>
              <p:cNvPr id="47329" name="Freeform 2670"/>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330" name="Freeform 2671"/>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331" name="Freeform 2672"/>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332" name="Freeform 2673"/>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333" name="Freeform 2674"/>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334" name="Freeform 2675"/>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335" name="Freeform 2676"/>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336" name="Freeform 2677"/>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95239" name="Group 2678"/>
              <p:cNvGrpSpPr>
                <a:grpSpLocks/>
              </p:cNvGrpSpPr>
              <p:nvPr/>
            </p:nvGrpSpPr>
            <p:grpSpPr bwMode="auto">
              <a:xfrm>
                <a:off x="4029" y="1856"/>
                <a:ext cx="96" cy="111"/>
                <a:chOff x="3654" y="1129"/>
                <a:chExt cx="96" cy="111"/>
              </a:xfrm>
            </p:grpSpPr>
            <p:sp>
              <p:nvSpPr>
                <p:cNvPr id="47338" name="Freeform 2679"/>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339" name="Freeform 2680"/>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340" name="Freeform 2681"/>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341" name="Freeform 2682"/>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342" name="Freeform 2683"/>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343" name="Freeform 2684"/>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344" name="Line 2685"/>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345" name="Freeform 2686"/>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346" name="Freeform 2687"/>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95240" name="Group 2688"/>
            <p:cNvGrpSpPr>
              <a:grpSpLocks/>
            </p:cNvGrpSpPr>
            <p:nvPr/>
          </p:nvGrpSpPr>
          <p:grpSpPr bwMode="auto">
            <a:xfrm>
              <a:off x="5360" y="6067"/>
              <a:ext cx="435" cy="775"/>
              <a:chOff x="3897" y="1856"/>
              <a:chExt cx="330" cy="714"/>
            </a:xfrm>
          </p:grpSpPr>
          <p:sp>
            <p:nvSpPr>
              <p:cNvPr id="47311" name="Freeform 2689"/>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312" name="Freeform 2690"/>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313" name="Freeform 2691"/>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314" name="Freeform 2692"/>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315" name="Freeform 2693"/>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316" name="Freeform 2694"/>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317" name="Freeform 2695"/>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318" name="Freeform 2696"/>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95241" name="Group 2697"/>
              <p:cNvGrpSpPr>
                <a:grpSpLocks/>
              </p:cNvGrpSpPr>
              <p:nvPr/>
            </p:nvGrpSpPr>
            <p:grpSpPr bwMode="auto">
              <a:xfrm>
                <a:off x="4029" y="1856"/>
                <a:ext cx="96" cy="111"/>
                <a:chOff x="3654" y="1129"/>
                <a:chExt cx="96" cy="111"/>
              </a:xfrm>
            </p:grpSpPr>
            <p:sp>
              <p:nvSpPr>
                <p:cNvPr id="47320" name="Freeform 2698"/>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321" name="Freeform 2699"/>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322" name="Freeform 2700"/>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323" name="Freeform 2701"/>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324" name="Freeform 2702"/>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325" name="Freeform 2703"/>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326" name="Line 2704"/>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327" name="Freeform 2705"/>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328" name="Freeform 2706"/>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95242" name="Group 2707"/>
            <p:cNvGrpSpPr>
              <a:grpSpLocks/>
            </p:cNvGrpSpPr>
            <p:nvPr/>
          </p:nvGrpSpPr>
          <p:grpSpPr bwMode="auto">
            <a:xfrm>
              <a:off x="4809" y="5415"/>
              <a:ext cx="435" cy="775"/>
              <a:chOff x="3897" y="1856"/>
              <a:chExt cx="330" cy="714"/>
            </a:xfrm>
          </p:grpSpPr>
          <p:sp>
            <p:nvSpPr>
              <p:cNvPr id="47293" name="Freeform 2708"/>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294" name="Freeform 2709"/>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295" name="Freeform 2710"/>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296" name="Freeform 2711"/>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297" name="Freeform 2712"/>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298" name="Freeform 2713"/>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299" name="Freeform 2714"/>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300" name="Freeform 2715"/>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95243" name="Group 2716"/>
              <p:cNvGrpSpPr>
                <a:grpSpLocks/>
              </p:cNvGrpSpPr>
              <p:nvPr/>
            </p:nvGrpSpPr>
            <p:grpSpPr bwMode="auto">
              <a:xfrm>
                <a:off x="4029" y="1856"/>
                <a:ext cx="96" cy="111"/>
                <a:chOff x="3654" y="1129"/>
                <a:chExt cx="96" cy="111"/>
              </a:xfrm>
            </p:grpSpPr>
            <p:sp>
              <p:nvSpPr>
                <p:cNvPr id="47302" name="Freeform 2717"/>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303" name="Freeform 2718"/>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304" name="Freeform 2719"/>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305" name="Freeform 2720"/>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306" name="Freeform 2721"/>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307" name="Freeform 2722"/>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308" name="Line 2723"/>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309" name="Freeform 2724"/>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310" name="Freeform 2725"/>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95244" name="Group 2726"/>
            <p:cNvGrpSpPr>
              <a:grpSpLocks/>
            </p:cNvGrpSpPr>
            <p:nvPr/>
          </p:nvGrpSpPr>
          <p:grpSpPr bwMode="auto">
            <a:xfrm>
              <a:off x="5308" y="5458"/>
              <a:ext cx="435" cy="775"/>
              <a:chOff x="3897" y="1856"/>
              <a:chExt cx="330" cy="714"/>
            </a:xfrm>
          </p:grpSpPr>
          <p:sp>
            <p:nvSpPr>
              <p:cNvPr id="47275" name="Freeform 2727"/>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276" name="Freeform 2728"/>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277" name="Freeform 2729"/>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278" name="Freeform 2730"/>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279" name="Freeform 2731"/>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280" name="Freeform 2732"/>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281" name="Freeform 2733"/>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282" name="Freeform 2734"/>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95245" name="Group 2735"/>
              <p:cNvGrpSpPr>
                <a:grpSpLocks/>
              </p:cNvGrpSpPr>
              <p:nvPr/>
            </p:nvGrpSpPr>
            <p:grpSpPr bwMode="auto">
              <a:xfrm>
                <a:off x="4029" y="1856"/>
                <a:ext cx="96" cy="111"/>
                <a:chOff x="3654" y="1129"/>
                <a:chExt cx="96" cy="111"/>
              </a:xfrm>
            </p:grpSpPr>
            <p:sp>
              <p:nvSpPr>
                <p:cNvPr id="47284" name="Freeform 2736"/>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285" name="Freeform 2737"/>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286" name="Freeform 2738"/>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287" name="Freeform 2739"/>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288" name="Freeform 2740"/>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289" name="Freeform 2741"/>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290" name="Line 2742"/>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291" name="Freeform 2743"/>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292" name="Freeform 2744"/>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95246" name="Group 2745"/>
            <p:cNvGrpSpPr>
              <a:grpSpLocks/>
            </p:cNvGrpSpPr>
            <p:nvPr/>
          </p:nvGrpSpPr>
          <p:grpSpPr bwMode="auto">
            <a:xfrm>
              <a:off x="5761" y="5560"/>
              <a:ext cx="435" cy="775"/>
              <a:chOff x="3897" y="1856"/>
              <a:chExt cx="330" cy="714"/>
            </a:xfrm>
          </p:grpSpPr>
          <p:sp>
            <p:nvSpPr>
              <p:cNvPr id="47257" name="Freeform 2746"/>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258" name="Freeform 2747"/>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259" name="Freeform 2748"/>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260" name="Freeform 2749"/>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261" name="Freeform 2750"/>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262" name="Freeform 2751"/>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263" name="Freeform 2752"/>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264" name="Freeform 2753"/>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95247" name="Group 2754"/>
              <p:cNvGrpSpPr>
                <a:grpSpLocks/>
              </p:cNvGrpSpPr>
              <p:nvPr/>
            </p:nvGrpSpPr>
            <p:grpSpPr bwMode="auto">
              <a:xfrm>
                <a:off x="4029" y="1856"/>
                <a:ext cx="96" cy="111"/>
                <a:chOff x="3654" y="1129"/>
                <a:chExt cx="96" cy="111"/>
              </a:xfrm>
            </p:grpSpPr>
            <p:sp>
              <p:nvSpPr>
                <p:cNvPr id="47266" name="Freeform 2755"/>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267" name="Freeform 2756"/>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268" name="Freeform 2757"/>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269" name="Freeform 2758"/>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270" name="Freeform 2759"/>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271" name="Freeform 2760"/>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272" name="Line 2761"/>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273" name="Freeform 2762"/>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274" name="Freeform 2763"/>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95248" name="Group 2764"/>
            <p:cNvGrpSpPr>
              <a:grpSpLocks/>
            </p:cNvGrpSpPr>
            <p:nvPr/>
          </p:nvGrpSpPr>
          <p:grpSpPr bwMode="auto">
            <a:xfrm>
              <a:off x="4473" y="6148"/>
              <a:ext cx="435" cy="775"/>
              <a:chOff x="3897" y="1856"/>
              <a:chExt cx="330" cy="714"/>
            </a:xfrm>
          </p:grpSpPr>
          <p:sp>
            <p:nvSpPr>
              <p:cNvPr id="47239" name="Freeform 2765"/>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240" name="Freeform 2766"/>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241" name="Freeform 2767"/>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242" name="Freeform 2768"/>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243" name="Freeform 2769"/>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244" name="Freeform 2770"/>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245" name="Freeform 2771"/>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246" name="Freeform 2772"/>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95249" name="Group 2773"/>
              <p:cNvGrpSpPr>
                <a:grpSpLocks/>
              </p:cNvGrpSpPr>
              <p:nvPr/>
            </p:nvGrpSpPr>
            <p:grpSpPr bwMode="auto">
              <a:xfrm>
                <a:off x="4029" y="1856"/>
                <a:ext cx="96" cy="111"/>
                <a:chOff x="3654" y="1129"/>
                <a:chExt cx="96" cy="111"/>
              </a:xfrm>
            </p:grpSpPr>
            <p:sp>
              <p:nvSpPr>
                <p:cNvPr id="47248" name="Freeform 2774"/>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249" name="Freeform 2775"/>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250" name="Freeform 2776"/>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251" name="Freeform 2777"/>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252" name="Freeform 2778"/>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253" name="Freeform 2779"/>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254" name="Line 2780"/>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255" name="Freeform 2781"/>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256" name="Freeform 2782"/>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95250" name="Group 2783"/>
            <p:cNvGrpSpPr>
              <a:grpSpLocks/>
            </p:cNvGrpSpPr>
            <p:nvPr/>
          </p:nvGrpSpPr>
          <p:grpSpPr bwMode="auto">
            <a:xfrm>
              <a:off x="4925" y="6047"/>
              <a:ext cx="435" cy="775"/>
              <a:chOff x="3897" y="1856"/>
              <a:chExt cx="330" cy="714"/>
            </a:xfrm>
          </p:grpSpPr>
          <p:sp>
            <p:nvSpPr>
              <p:cNvPr id="47221" name="Freeform 2784"/>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222" name="Freeform 2785"/>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223" name="Freeform 2786"/>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224" name="Freeform 2787"/>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225" name="Freeform 2788"/>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226" name="Freeform 2789"/>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227" name="Freeform 2790"/>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228" name="Freeform 2791"/>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95251" name="Group 2792"/>
              <p:cNvGrpSpPr>
                <a:grpSpLocks/>
              </p:cNvGrpSpPr>
              <p:nvPr/>
            </p:nvGrpSpPr>
            <p:grpSpPr bwMode="auto">
              <a:xfrm>
                <a:off x="4029" y="1856"/>
                <a:ext cx="96" cy="111"/>
                <a:chOff x="3654" y="1129"/>
                <a:chExt cx="96" cy="111"/>
              </a:xfrm>
            </p:grpSpPr>
            <p:sp>
              <p:nvSpPr>
                <p:cNvPr id="47230" name="Freeform 2793"/>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231" name="Freeform 2794"/>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232" name="Freeform 2795"/>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233" name="Freeform 2796"/>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234" name="Freeform 2797"/>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235" name="Freeform 2798"/>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236" name="Line 2799"/>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237" name="Freeform 2800"/>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238" name="Freeform 2801"/>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95252" name="Group 2802"/>
            <p:cNvGrpSpPr>
              <a:grpSpLocks/>
            </p:cNvGrpSpPr>
            <p:nvPr/>
          </p:nvGrpSpPr>
          <p:grpSpPr bwMode="auto">
            <a:xfrm>
              <a:off x="4068" y="6175"/>
              <a:ext cx="435" cy="775"/>
              <a:chOff x="3897" y="1856"/>
              <a:chExt cx="330" cy="714"/>
            </a:xfrm>
          </p:grpSpPr>
          <p:sp>
            <p:nvSpPr>
              <p:cNvPr id="47203" name="Freeform 280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204" name="Freeform 280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205" name="Freeform 280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206" name="Freeform 280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207" name="Freeform 280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208" name="Freeform 280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209" name="Freeform 280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210" name="Freeform 281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95253" name="Group 2811"/>
              <p:cNvGrpSpPr>
                <a:grpSpLocks/>
              </p:cNvGrpSpPr>
              <p:nvPr/>
            </p:nvGrpSpPr>
            <p:grpSpPr bwMode="auto">
              <a:xfrm>
                <a:off x="4029" y="1856"/>
                <a:ext cx="96" cy="111"/>
                <a:chOff x="3654" y="1129"/>
                <a:chExt cx="96" cy="111"/>
              </a:xfrm>
            </p:grpSpPr>
            <p:sp>
              <p:nvSpPr>
                <p:cNvPr id="47212" name="Freeform 281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213" name="Freeform 281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214" name="Freeform 281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215" name="Freeform 281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216" name="Freeform 281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217" name="Freeform 281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218" name="Line 281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219" name="Freeform 281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220" name="Freeform 282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95254" name="Group 2821"/>
            <p:cNvGrpSpPr>
              <a:grpSpLocks/>
            </p:cNvGrpSpPr>
            <p:nvPr/>
          </p:nvGrpSpPr>
          <p:grpSpPr bwMode="auto">
            <a:xfrm>
              <a:off x="6095" y="5781"/>
              <a:ext cx="435" cy="775"/>
              <a:chOff x="3897" y="1856"/>
              <a:chExt cx="330" cy="714"/>
            </a:xfrm>
          </p:grpSpPr>
          <p:sp>
            <p:nvSpPr>
              <p:cNvPr id="47185" name="Freeform 2822"/>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186" name="Freeform 2823"/>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187" name="Freeform 2824"/>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188" name="Freeform 2825"/>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189" name="Freeform 2826"/>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190" name="Freeform 2827"/>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191" name="Freeform 2828"/>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192" name="Freeform 2829"/>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95255" name="Group 2830"/>
              <p:cNvGrpSpPr>
                <a:grpSpLocks/>
              </p:cNvGrpSpPr>
              <p:nvPr/>
            </p:nvGrpSpPr>
            <p:grpSpPr bwMode="auto">
              <a:xfrm>
                <a:off x="4029" y="1856"/>
                <a:ext cx="96" cy="111"/>
                <a:chOff x="3654" y="1129"/>
                <a:chExt cx="96" cy="111"/>
              </a:xfrm>
            </p:grpSpPr>
            <p:sp>
              <p:nvSpPr>
                <p:cNvPr id="47194" name="Freeform 2831"/>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195" name="Freeform 2832"/>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196" name="Freeform 2833"/>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197" name="Freeform 2834"/>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198" name="Freeform 2835"/>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199" name="Freeform 2836"/>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200" name="Line 2837"/>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201" name="Freeform 2838"/>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202" name="Freeform 2839"/>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95256" name="Group 2840"/>
            <p:cNvGrpSpPr>
              <a:grpSpLocks/>
            </p:cNvGrpSpPr>
            <p:nvPr/>
          </p:nvGrpSpPr>
          <p:grpSpPr bwMode="auto">
            <a:xfrm>
              <a:off x="5747" y="6191"/>
              <a:ext cx="435" cy="775"/>
              <a:chOff x="3897" y="1856"/>
              <a:chExt cx="330" cy="714"/>
            </a:xfrm>
          </p:grpSpPr>
          <p:sp>
            <p:nvSpPr>
              <p:cNvPr id="47167" name="Freeform 2841"/>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7168" name="Freeform 2842"/>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7169" name="Freeform 2843"/>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7170" name="Freeform 2844"/>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7171" name="Freeform 2845"/>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7172" name="Freeform 2846"/>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7173" name="Freeform 2847"/>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7174" name="Freeform 2848"/>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95257" name="Group 2849"/>
              <p:cNvGrpSpPr>
                <a:grpSpLocks/>
              </p:cNvGrpSpPr>
              <p:nvPr/>
            </p:nvGrpSpPr>
            <p:grpSpPr bwMode="auto">
              <a:xfrm>
                <a:off x="4029" y="1856"/>
                <a:ext cx="96" cy="111"/>
                <a:chOff x="3654" y="1129"/>
                <a:chExt cx="96" cy="111"/>
              </a:xfrm>
            </p:grpSpPr>
            <p:sp>
              <p:nvSpPr>
                <p:cNvPr id="47176" name="Freeform 2850"/>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7177" name="Freeform 2851"/>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7178" name="Freeform 2852"/>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7179" name="Freeform 2853"/>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7180" name="Freeform 2854"/>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181" name="Freeform 2855"/>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7182" name="Line 2856"/>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7183" name="Freeform 2857"/>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7184" name="Freeform 2858"/>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pic>
        <p:nvPicPr>
          <p:cNvPr id="47119" name="Picture 1200" descr="C:\Users\Dr Chikowo\Desktop\catoon malawi\trajectories paper\Cowpea illustration.png"/>
          <p:cNvPicPr>
            <a:picLocks noChangeAspect="1" noChangeArrowheads="1"/>
          </p:cNvPicPr>
          <p:nvPr/>
        </p:nvPicPr>
        <p:blipFill>
          <a:blip r:embed="rId2"/>
          <a:srcRect/>
          <a:stretch>
            <a:fillRect/>
          </a:stretch>
        </p:blipFill>
        <p:spPr bwMode="auto">
          <a:xfrm>
            <a:off x="6500813" y="3571875"/>
            <a:ext cx="438150" cy="681038"/>
          </a:xfrm>
          <a:prstGeom prst="rect">
            <a:avLst/>
          </a:prstGeom>
          <a:noFill/>
          <a:ln w="9525">
            <a:noFill/>
            <a:miter lim="800000"/>
            <a:headEnd/>
            <a:tailEnd/>
          </a:ln>
        </p:spPr>
      </p:pic>
      <p:pic>
        <p:nvPicPr>
          <p:cNvPr id="47120" name="Picture 1201" descr="Groundnut-drawing_ICRISAT"/>
          <p:cNvPicPr>
            <a:picLocks noChangeAspect="1" noChangeArrowheads="1"/>
          </p:cNvPicPr>
          <p:nvPr/>
        </p:nvPicPr>
        <p:blipFill>
          <a:blip r:embed="rId3"/>
          <a:srcRect/>
          <a:stretch>
            <a:fillRect/>
          </a:stretch>
        </p:blipFill>
        <p:spPr bwMode="auto">
          <a:xfrm>
            <a:off x="5357813" y="3643313"/>
            <a:ext cx="639762" cy="658812"/>
          </a:xfrm>
          <a:prstGeom prst="rect">
            <a:avLst/>
          </a:prstGeom>
          <a:noFill/>
          <a:ln w="9525">
            <a:noFill/>
            <a:miter lim="800000"/>
            <a:headEnd/>
            <a:tailEnd/>
          </a:ln>
        </p:spPr>
      </p:pic>
      <p:pic>
        <p:nvPicPr>
          <p:cNvPr id="47121" name="Picture 1202" descr="soybeanIITA"/>
          <p:cNvPicPr>
            <a:picLocks noChangeAspect="1" noChangeArrowheads="1"/>
          </p:cNvPicPr>
          <p:nvPr/>
        </p:nvPicPr>
        <p:blipFill>
          <a:blip r:embed="rId4"/>
          <a:srcRect/>
          <a:stretch>
            <a:fillRect/>
          </a:stretch>
        </p:blipFill>
        <p:spPr bwMode="auto">
          <a:xfrm>
            <a:off x="7643813" y="4286250"/>
            <a:ext cx="512762" cy="787400"/>
          </a:xfrm>
          <a:prstGeom prst="rect">
            <a:avLst/>
          </a:prstGeom>
          <a:noFill/>
          <a:ln w="9525">
            <a:noFill/>
            <a:miter lim="800000"/>
            <a:headEnd/>
            <a:tailEnd/>
          </a:ln>
        </p:spPr>
      </p:pic>
      <p:pic>
        <p:nvPicPr>
          <p:cNvPr id="47122" name="Picture 1203" descr="soybeanIITA"/>
          <p:cNvPicPr>
            <a:picLocks noChangeAspect="1" noChangeArrowheads="1"/>
          </p:cNvPicPr>
          <p:nvPr/>
        </p:nvPicPr>
        <p:blipFill>
          <a:blip r:embed="rId5"/>
          <a:srcRect/>
          <a:stretch>
            <a:fillRect/>
          </a:stretch>
        </p:blipFill>
        <p:spPr bwMode="auto">
          <a:xfrm>
            <a:off x="8215313" y="3643313"/>
            <a:ext cx="508000" cy="787400"/>
          </a:xfrm>
          <a:prstGeom prst="rect">
            <a:avLst/>
          </a:prstGeom>
          <a:noFill/>
          <a:ln w="9525">
            <a:noFill/>
            <a:miter lim="800000"/>
            <a:headEnd/>
            <a:tailEnd/>
          </a:ln>
        </p:spPr>
      </p:pic>
      <p:pic>
        <p:nvPicPr>
          <p:cNvPr id="47123" name="Picture 1204" descr="C:\Users\Dr Chikowo\Desktop\catoon malawi\trajectories paper\Cowpea illustration.png"/>
          <p:cNvPicPr>
            <a:picLocks noChangeAspect="1" noChangeArrowheads="1"/>
          </p:cNvPicPr>
          <p:nvPr/>
        </p:nvPicPr>
        <p:blipFill>
          <a:blip r:embed="rId2"/>
          <a:srcRect/>
          <a:stretch>
            <a:fillRect/>
          </a:stretch>
        </p:blipFill>
        <p:spPr bwMode="auto">
          <a:xfrm>
            <a:off x="6929438" y="4286250"/>
            <a:ext cx="438150" cy="681038"/>
          </a:xfrm>
          <a:prstGeom prst="rect">
            <a:avLst/>
          </a:prstGeom>
          <a:noFill/>
          <a:ln w="9525">
            <a:noFill/>
            <a:miter lim="800000"/>
            <a:headEnd/>
            <a:tailEnd/>
          </a:ln>
        </p:spPr>
      </p:pic>
      <p:pic>
        <p:nvPicPr>
          <p:cNvPr id="47124" name="Picture 1205" descr="Groundnut-drawing_ICRISAT"/>
          <p:cNvPicPr>
            <a:picLocks noChangeAspect="1" noChangeArrowheads="1"/>
          </p:cNvPicPr>
          <p:nvPr/>
        </p:nvPicPr>
        <p:blipFill>
          <a:blip r:embed="rId6" cstate="print"/>
          <a:srcRect/>
          <a:stretch>
            <a:fillRect/>
          </a:stretch>
        </p:blipFill>
        <p:spPr bwMode="auto">
          <a:xfrm>
            <a:off x="5214938" y="4286250"/>
            <a:ext cx="565150" cy="584200"/>
          </a:xfrm>
          <a:prstGeom prst="rect">
            <a:avLst/>
          </a:prstGeom>
          <a:noFill/>
          <a:ln w="9525">
            <a:noFill/>
            <a:miter lim="800000"/>
            <a:headEnd/>
            <a:tailEnd/>
          </a:ln>
        </p:spPr>
      </p:pic>
      <p:sp>
        <p:nvSpPr>
          <p:cNvPr id="47125" name="AutoShape 2264"/>
          <p:cNvSpPr>
            <a:spLocks noChangeArrowheads="1"/>
          </p:cNvSpPr>
          <p:nvPr/>
        </p:nvSpPr>
        <p:spPr bwMode="auto">
          <a:xfrm>
            <a:off x="4214813" y="3286125"/>
            <a:ext cx="908050" cy="201613"/>
          </a:xfrm>
          <a:prstGeom prst="notchedRightArrow">
            <a:avLst>
              <a:gd name="adj1" fmla="val 50000"/>
              <a:gd name="adj2" fmla="val 97606"/>
            </a:avLst>
          </a:prstGeom>
          <a:solidFill>
            <a:srgbClr val="FFFFFF"/>
          </a:solidFill>
          <a:ln w="9525">
            <a:solidFill>
              <a:srgbClr val="000000"/>
            </a:solidFill>
            <a:miter lim="800000"/>
            <a:headEnd/>
            <a:tailEnd/>
          </a:ln>
        </p:spPr>
        <p:txBody>
          <a:bodyPr/>
          <a:lstStyle/>
          <a:p>
            <a:endParaRPr lang="en-US"/>
          </a:p>
        </p:txBody>
      </p:sp>
      <p:sp>
        <p:nvSpPr>
          <p:cNvPr id="47126" name="AutoShape 2265"/>
          <p:cNvSpPr>
            <a:spLocks noChangeArrowheads="1"/>
          </p:cNvSpPr>
          <p:nvPr/>
        </p:nvSpPr>
        <p:spPr bwMode="auto">
          <a:xfrm rot="5400000">
            <a:off x="4287044" y="3858419"/>
            <a:ext cx="809625" cy="3760787"/>
          </a:xfrm>
          <a:prstGeom prst="curvedLeftArrow">
            <a:avLst>
              <a:gd name="adj1" fmla="val 80171"/>
              <a:gd name="adj2" fmla="val 160342"/>
              <a:gd name="adj3" fmla="val 18051"/>
            </a:avLst>
          </a:prstGeom>
          <a:solidFill>
            <a:srgbClr val="FFFFFF"/>
          </a:solidFill>
          <a:ln w="9525">
            <a:solidFill>
              <a:srgbClr val="000000"/>
            </a:solidFill>
            <a:miter lim="800000"/>
            <a:headEnd/>
            <a:tailEnd/>
          </a:ln>
        </p:spPr>
        <p:txBody>
          <a:bodyPr/>
          <a:lstStyle/>
          <a:p>
            <a:endParaRPr lang="en-US"/>
          </a:p>
        </p:txBody>
      </p:sp>
      <p:sp>
        <p:nvSpPr>
          <p:cNvPr id="47127" name="Text Box 2267"/>
          <p:cNvSpPr txBox="1">
            <a:spLocks noChangeArrowheads="1"/>
          </p:cNvSpPr>
          <p:nvPr/>
        </p:nvSpPr>
        <p:spPr bwMode="auto">
          <a:xfrm>
            <a:off x="4500563" y="5357813"/>
            <a:ext cx="796925" cy="369887"/>
          </a:xfrm>
          <a:prstGeom prst="rect">
            <a:avLst/>
          </a:prstGeom>
          <a:solidFill>
            <a:srgbClr val="FFFFFF"/>
          </a:solidFill>
          <a:ln w="9525">
            <a:solidFill>
              <a:srgbClr val="FFFFFF"/>
            </a:solidFill>
            <a:miter lim="800000"/>
            <a:headEnd/>
            <a:tailEnd/>
          </a:ln>
        </p:spPr>
        <p:txBody>
          <a:bodyPr>
            <a:spAutoFit/>
          </a:bodyPr>
          <a:lstStyle/>
          <a:p>
            <a:pPr>
              <a:spcAft>
                <a:spcPts val="1000"/>
              </a:spcAft>
            </a:pPr>
            <a:r>
              <a:rPr lang="en-US">
                <a:latin typeface="Calibri" pitchFamily="34" charset="0"/>
              </a:rPr>
              <a:t>Year 3</a:t>
            </a:r>
            <a:endParaRPr lang="en-US"/>
          </a:p>
        </p:txBody>
      </p:sp>
      <p:sp>
        <p:nvSpPr>
          <p:cNvPr id="47129" name="Text Box 2267"/>
          <p:cNvSpPr txBox="1">
            <a:spLocks noChangeArrowheads="1"/>
          </p:cNvSpPr>
          <p:nvPr/>
        </p:nvSpPr>
        <p:spPr bwMode="auto">
          <a:xfrm>
            <a:off x="3071813" y="1500188"/>
            <a:ext cx="796925" cy="369887"/>
          </a:xfrm>
          <a:prstGeom prst="rect">
            <a:avLst/>
          </a:prstGeom>
          <a:solidFill>
            <a:srgbClr val="FFFFFF"/>
          </a:solidFill>
          <a:ln w="9525">
            <a:solidFill>
              <a:srgbClr val="FFFFFF"/>
            </a:solidFill>
            <a:miter lim="800000"/>
            <a:headEnd/>
            <a:tailEnd/>
          </a:ln>
        </p:spPr>
        <p:txBody>
          <a:bodyPr>
            <a:spAutoFit/>
          </a:bodyPr>
          <a:lstStyle/>
          <a:p>
            <a:pPr>
              <a:spcAft>
                <a:spcPts val="1000"/>
              </a:spcAft>
            </a:pPr>
            <a:r>
              <a:rPr lang="en-US">
                <a:latin typeface="Calibri" pitchFamily="34" charset="0"/>
              </a:rPr>
              <a:t>Year 1</a:t>
            </a:r>
            <a:endParaRPr lang="en-US"/>
          </a:p>
        </p:txBody>
      </p:sp>
      <p:sp>
        <p:nvSpPr>
          <p:cNvPr id="47130" name="TextBox 1213"/>
          <p:cNvSpPr txBox="1">
            <a:spLocks noChangeArrowheads="1"/>
          </p:cNvSpPr>
          <p:nvPr/>
        </p:nvSpPr>
        <p:spPr bwMode="auto">
          <a:xfrm>
            <a:off x="785813" y="1071563"/>
            <a:ext cx="8358187" cy="461962"/>
          </a:xfrm>
          <a:prstGeom prst="rect">
            <a:avLst/>
          </a:prstGeom>
          <a:noFill/>
          <a:ln w="9525">
            <a:noFill/>
            <a:miter lim="800000"/>
            <a:headEnd/>
            <a:tailEnd/>
          </a:ln>
        </p:spPr>
        <p:txBody>
          <a:bodyPr>
            <a:spAutoFit/>
          </a:bodyPr>
          <a:lstStyle/>
          <a:p>
            <a:r>
              <a:rPr lang="en-US" sz="2400"/>
              <a:t>Resource endowed 2 ha farm: rotational-based farm design</a:t>
            </a:r>
          </a:p>
        </p:txBody>
      </p:sp>
      <p:sp>
        <p:nvSpPr>
          <p:cNvPr id="47131" name="Text Box 8178"/>
          <p:cNvSpPr txBox="1">
            <a:spLocks noChangeArrowheads="1"/>
          </p:cNvSpPr>
          <p:nvPr/>
        </p:nvSpPr>
        <p:spPr bwMode="auto">
          <a:xfrm>
            <a:off x="3786188" y="6286500"/>
            <a:ext cx="2286000" cy="369888"/>
          </a:xfrm>
          <a:prstGeom prst="rect">
            <a:avLst/>
          </a:prstGeom>
          <a:solidFill>
            <a:srgbClr val="FFFFFF"/>
          </a:solidFill>
          <a:ln w="9525">
            <a:solidFill>
              <a:srgbClr val="FFFFFF"/>
            </a:solidFill>
            <a:miter lim="800000"/>
            <a:headEnd/>
            <a:tailEnd/>
          </a:ln>
        </p:spPr>
        <p:txBody>
          <a:bodyPr>
            <a:spAutoFit/>
          </a:bodyPr>
          <a:lstStyle/>
          <a:p>
            <a:pPr>
              <a:spcAft>
                <a:spcPts val="1000"/>
              </a:spcAft>
            </a:pPr>
            <a:r>
              <a:rPr lang="en-US">
                <a:latin typeface="Calibri" pitchFamily="34" charset="0"/>
              </a:rPr>
              <a:t>Reduced NP fertilizer</a:t>
            </a:r>
            <a:endParaRPr lang="en-US"/>
          </a:p>
        </p:txBody>
      </p:sp>
      <p:sp>
        <p:nvSpPr>
          <p:cNvPr id="47132" name="Text Box 8179"/>
          <p:cNvSpPr txBox="1">
            <a:spLocks noChangeArrowheads="1"/>
          </p:cNvSpPr>
          <p:nvPr/>
        </p:nvSpPr>
        <p:spPr bwMode="auto">
          <a:xfrm>
            <a:off x="1000125" y="5214938"/>
            <a:ext cx="571500" cy="400050"/>
          </a:xfrm>
          <a:prstGeom prst="rect">
            <a:avLst/>
          </a:prstGeom>
          <a:solidFill>
            <a:srgbClr val="FFFFFF"/>
          </a:solidFill>
          <a:ln w="9525">
            <a:solidFill>
              <a:srgbClr val="FFFFFF"/>
            </a:solidFill>
            <a:miter lim="800000"/>
            <a:headEnd/>
            <a:tailEnd/>
          </a:ln>
        </p:spPr>
        <p:txBody>
          <a:bodyPr>
            <a:spAutoFit/>
          </a:bodyPr>
          <a:lstStyle/>
          <a:p>
            <a:pPr>
              <a:spcAft>
                <a:spcPts val="1000"/>
              </a:spcAft>
            </a:pPr>
            <a:r>
              <a:rPr lang="en-US" sz="2000">
                <a:latin typeface="Calibri" pitchFamily="34" charset="0"/>
              </a:rPr>
              <a:t>NP</a:t>
            </a:r>
            <a:endParaRPr lang="en-US" sz="2000"/>
          </a:p>
        </p:txBody>
      </p:sp>
      <p:sp>
        <p:nvSpPr>
          <p:cNvPr id="95236" name="AutoShape 8177"/>
          <p:cNvSpPr>
            <a:spLocks noChangeArrowheads="1"/>
          </p:cNvSpPr>
          <p:nvPr/>
        </p:nvSpPr>
        <p:spPr bwMode="auto">
          <a:xfrm>
            <a:off x="1500188" y="5000625"/>
            <a:ext cx="271462" cy="590550"/>
          </a:xfrm>
          <a:prstGeom prst="upArrow">
            <a:avLst>
              <a:gd name="adj1" fmla="val 50000"/>
              <a:gd name="adj2" fmla="val 54386"/>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7134" name="Text Box 8179"/>
          <p:cNvSpPr txBox="1">
            <a:spLocks noChangeArrowheads="1"/>
          </p:cNvSpPr>
          <p:nvPr/>
        </p:nvSpPr>
        <p:spPr bwMode="auto">
          <a:xfrm>
            <a:off x="5143500" y="1571625"/>
            <a:ext cx="571500" cy="400050"/>
          </a:xfrm>
          <a:prstGeom prst="rect">
            <a:avLst/>
          </a:prstGeom>
          <a:solidFill>
            <a:srgbClr val="FFFFFF"/>
          </a:solidFill>
          <a:ln w="9525">
            <a:solidFill>
              <a:srgbClr val="FFFFFF"/>
            </a:solidFill>
            <a:miter lim="800000"/>
            <a:headEnd/>
            <a:tailEnd/>
          </a:ln>
        </p:spPr>
        <p:txBody>
          <a:bodyPr>
            <a:spAutoFit/>
          </a:bodyPr>
          <a:lstStyle/>
          <a:p>
            <a:pPr>
              <a:spcAft>
                <a:spcPts val="1000"/>
              </a:spcAft>
            </a:pPr>
            <a:endParaRPr lang="en-US" sz="2000" dirty="0"/>
          </a:p>
        </p:txBody>
      </p:sp>
    </p:spTree>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661"/>
          <p:cNvGrpSpPr>
            <a:grpSpLocks/>
          </p:cNvGrpSpPr>
          <p:nvPr/>
        </p:nvGrpSpPr>
        <p:grpSpPr bwMode="auto">
          <a:xfrm>
            <a:off x="642938" y="2000250"/>
            <a:ext cx="3500437" cy="3143250"/>
            <a:chOff x="1677" y="2454"/>
            <a:chExt cx="4914" cy="4336"/>
          </a:xfrm>
        </p:grpSpPr>
        <p:sp>
          <p:nvSpPr>
            <p:cNvPr id="50361" name="Rectangle 1662"/>
            <p:cNvSpPr>
              <a:spLocks noChangeArrowheads="1"/>
            </p:cNvSpPr>
            <p:nvPr/>
          </p:nvSpPr>
          <p:spPr bwMode="auto">
            <a:xfrm>
              <a:off x="1677" y="2467"/>
              <a:ext cx="4893" cy="4323"/>
            </a:xfrm>
            <a:prstGeom prst="rect">
              <a:avLst/>
            </a:prstGeom>
            <a:solidFill>
              <a:srgbClr val="FFFFFF"/>
            </a:solidFill>
            <a:ln w="9525">
              <a:solidFill>
                <a:srgbClr val="000000"/>
              </a:solidFill>
              <a:miter lim="800000"/>
              <a:headEnd/>
              <a:tailEnd/>
            </a:ln>
          </p:spPr>
          <p:txBody>
            <a:bodyPr/>
            <a:lstStyle/>
            <a:p>
              <a:endParaRPr lang="en-US"/>
            </a:p>
          </p:txBody>
        </p:sp>
        <p:cxnSp>
          <p:nvCxnSpPr>
            <p:cNvPr id="50362" name="AutoShape 1663"/>
            <p:cNvCxnSpPr>
              <a:cxnSpLocks noChangeShapeType="1"/>
              <a:stCxn id="50361" idx="1"/>
            </p:cNvCxnSpPr>
            <p:nvPr/>
          </p:nvCxnSpPr>
          <p:spPr bwMode="auto">
            <a:xfrm rot="10800000" flipH="1">
              <a:off x="1677" y="4624"/>
              <a:ext cx="4914" cy="4"/>
            </a:xfrm>
            <a:prstGeom prst="straightConnector1">
              <a:avLst/>
            </a:prstGeom>
            <a:noFill/>
            <a:ln w="9525">
              <a:solidFill>
                <a:srgbClr val="000000"/>
              </a:solidFill>
              <a:round/>
              <a:headEnd/>
              <a:tailEnd/>
            </a:ln>
          </p:spPr>
        </p:cxnSp>
        <p:cxnSp>
          <p:nvCxnSpPr>
            <p:cNvPr id="50363" name="AutoShape 1664"/>
            <p:cNvCxnSpPr>
              <a:cxnSpLocks noChangeShapeType="1"/>
            </p:cNvCxnSpPr>
            <p:nvPr/>
          </p:nvCxnSpPr>
          <p:spPr bwMode="auto">
            <a:xfrm>
              <a:off x="3310" y="2454"/>
              <a:ext cx="0" cy="2170"/>
            </a:xfrm>
            <a:prstGeom prst="straightConnector1">
              <a:avLst/>
            </a:prstGeom>
            <a:noFill/>
            <a:ln w="9525">
              <a:solidFill>
                <a:srgbClr val="000000"/>
              </a:solidFill>
              <a:round/>
              <a:headEnd/>
              <a:tailEnd/>
            </a:ln>
          </p:spPr>
        </p:cxnSp>
        <p:cxnSp>
          <p:nvCxnSpPr>
            <p:cNvPr id="50364" name="AutoShape 1665"/>
            <p:cNvCxnSpPr>
              <a:cxnSpLocks noChangeShapeType="1"/>
            </p:cNvCxnSpPr>
            <p:nvPr/>
          </p:nvCxnSpPr>
          <p:spPr bwMode="auto">
            <a:xfrm>
              <a:off x="5029" y="2454"/>
              <a:ext cx="0" cy="2170"/>
            </a:xfrm>
            <a:prstGeom prst="straightConnector1">
              <a:avLst/>
            </a:prstGeom>
            <a:noFill/>
            <a:ln w="9525">
              <a:solidFill>
                <a:srgbClr val="000000"/>
              </a:solidFill>
              <a:round/>
              <a:headEnd/>
              <a:tailEnd/>
            </a:ln>
          </p:spPr>
        </p:cxnSp>
      </p:grpSp>
      <p:pic>
        <p:nvPicPr>
          <p:cNvPr id="49155" name="Picture 8" descr="C:\Users\Dr Chikowo\Desktop\catoon malawi\trajectories paper\Cowpea illustration.png"/>
          <p:cNvPicPr>
            <a:picLocks noChangeAspect="1" noChangeArrowheads="1"/>
          </p:cNvPicPr>
          <p:nvPr/>
        </p:nvPicPr>
        <p:blipFill>
          <a:blip r:embed="rId2"/>
          <a:srcRect/>
          <a:stretch>
            <a:fillRect/>
          </a:stretch>
        </p:blipFill>
        <p:spPr bwMode="auto">
          <a:xfrm>
            <a:off x="2000250" y="2143125"/>
            <a:ext cx="438150" cy="681038"/>
          </a:xfrm>
          <a:prstGeom prst="rect">
            <a:avLst/>
          </a:prstGeom>
          <a:noFill/>
          <a:ln w="9525">
            <a:noFill/>
            <a:miter lim="800000"/>
            <a:headEnd/>
            <a:tailEnd/>
          </a:ln>
        </p:spPr>
      </p:pic>
      <p:pic>
        <p:nvPicPr>
          <p:cNvPr id="49156" name="Picture 9" descr="Groundnut-drawing_ICRISAT"/>
          <p:cNvPicPr>
            <a:picLocks noChangeAspect="1" noChangeArrowheads="1"/>
          </p:cNvPicPr>
          <p:nvPr/>
        </p:nvPicPr>
        <p:blipFill>
          <a:blip r:embed="rId3"/>
          <a:srcRect/>
          <a:stretch>
            <a:fillRect/>
          </a:stretch>
        </p:blipFill>
        <p:spPr bwMode="auto">
          <a:xfrm>
            <a:off x="857250" y="2071688"/>
            <a:ext cx="639763" cy="658812"/>
          </a:xfrm>
          <a:prstGeom prst="rect">
            <a:avLst/>
          </a:prstGeom>
          <a:noFill/>
          <a:ln w="9525">
            <a:noFill/>
            <a:miter lim="800000"/>
            <a:headEnd/>
            <a:tailEnd/>
          </a:ln>
        </p:spPr>
      </p:pic>
      <p:pic>
        <p:nvPicPr>
          <p:cNvPr id="49157" name="Picture 10" descr="soybeanIITA"/>
          <p:cNvPicPr>
            <a:picLocks noChangeAspect="1" noChangeArrowheads="1"/>
          </p:cNvPicPr>
          <p:nvPr/>
        </p:nvPicPr>
        <p:blipFill>
          <a:blip r:embed="rId4"/>
          <a:srcRect/>
          <a:stretch>
            <a:fillRect/>
          </a:stretch>
        </p:blipFill>
        <p:spPr bwMode="auto">
          <a:xfrm>
            <a:off x="3571875" y="2786063"/>
            <a:ext cx="512763" cy="787400"/>
          </a:xfrm>
          <a:prstGeom prst="rect">
            <a:avLst/>
          </a:prstGeom>
          <a:noFill/>
          <a:ln w="9525">
            <a:noFill/>
            <a:miter lim="800000"/>
            <a:headEnd/>
            <a:tailEnd/>
          </a:ln>
        </p:spPr>
      </p:pic>
      <p:pic>
        <p:nvPicPr>
          <p:cNvPr id="49158" name="Picture 11" descr="soybeanIITA"/>
          <p:cNvPicPr>
            <a:picLocks noChangeAspect="1" noChangeArrowheads="1"/>
          </p:cNvPicPr>
          <p:nvPr/>
        </p:nvPicPr>
        <p:blipFill>
          <a:blip r:embed="rId5"/>
          <a:srcRect/>
          <a:stretch>
            <a:fillRect/>
          </a:stretch>
        </p:blipFill>
        <p:spPr bwMode="auto">
          <a:xfrm>
            <a:off x="3214688" y="2071688"/>
            <a:ext cx="508000" cy="787400"/>
          </a:xfrm>
          <a:prstGeom prst="rect">
            <a:avLst/>
          </a:prstGeom>
          <a:noFill/>
          <a:ln w="9525">
            <a:noFill/>
            <a:miter lim="800000"/>
            <a:headEnd/>
            <a:tailEnd/>
          </a:ln>
        </p:spPr>
      </p:pic>
      <p:pic>
        <p:nvPicPr>
          <p:cNvPr id="49159" name="Picture 12" descr="C:\Users\Dr Chikowo\Desktop\catoon malawi\trajectories paper\Cowpea illustration.png"/>
          <p:cNvPicPr>
            <a:picLocks noChangeAspect="1" noChangeArrowheads="1"/>
          </p:cNvPicPr>
          <p:nvPr/>
        </p:nvPicPr>
        <p:blipFill>
          <a:blip r:embed="rId2"/>
          <a:srcRect/>
          <a:stretch>
            <a:fillRect/>
          </a:stretch>
        </p:blipFill>
        <p:spPr bwMode="auto">
          <a:xfrm>
            <a:off x="2500313" y="2786063"/>
            <a:ext cx="438150" cy="681037"/>
          </a:xfrm>
          <a:prstGeom prst="rect">
            <a:avLst/>
          </a:prstGeom>
          <a:noFill/>
          <a:ln w="9525">
            <a:noFill/>
            <a:miter lim="800000"/>
            <a:headEnd/>
            <a:tailEnd/>
          </a:ln>
        </p:spPr>
      </p:pic>
      <p:pic>
        <p:nvPicPr>
          <p:cNvPr id="49160" name="Picture 13" descr="Groundnut-drawing_ICRISAT"/>
          <p:cNvPicPr>
            <a:picLocks noChangeAspect="1" noChangeArrowheads="1"/>
          </p:cNvPicPr>
          <p:nvPr/>
        </p:nvPicPr>
        <p:blipFill>
          <a:blip r:embed="rId6" cstate="print"/>
          <a:srcRect/>
          <a:stretch>
            <a:fillRect/>
          </a:stretch>
        </p:blipFill>
        <p:spPr bwMode="auto">
          <a:xfrm>
            <a:off x="1000125" y="2928938"/>
            <a:ext cx="565150" cy="584200"/>
          </a:xfrm>
          <a:prstGeom prst="rect">
            <a:avLst/>
          </a:prstGeom>
          <a:noFill/>
          <a:ln w="9525">
            <a:noFill/>
            <a:miter lim="800000"/>
            <a:headEnd/>
            <a:tailEnd/>
          </a:ln>
        </p:spPr>
      </p:pic>
      <p:grpSp>
        <p:nvGrpSpPr>
          <p:cNvPr id="3" name="Group 2269"/>
          <p:cNvGrpSpPr>
            <a:grpSpLocks/>
          </p:cNvGrpSpPr>
          <p:nvPr/>
        </p:nvGrpSpPr>
        <p:grpSpPr bwMode="auto">
          <a:xfrm>
            <a:off x="714375" y="3643313"/>
            <a:ext cx="3500438" cy="1285875"/>
            <a:chOff x="1624" y="4848"/>
            <a:chExt cx="4967" cy="2215"/>
          </a:xfrm>
        </p:grpSpPr>
        <p:grpSp>
          <p:nvGrpSpPr>
            <p:cNvPr id="4" name="Group 2270"/>
            <p:cNvGrpSpPr>
              <a:grpSpLocks/>
            </p:cNvGrpSpPr>
            <p:nvPr/>
          </p:nvGrpSpPr>
          <p:grpSpPr bwMode="auto">
            <a:xfrm>
              <a:off x="1877" y="4900"/>
              <a:ext cx="441" cy="776"/>
              <a:chOff x="3897" y="1856"/>
              <a:chExt cx="331" cy="714"/>
            </a:xfrm>
          </p:grpSpPr>
          <p:sp>
            <p:nvSpPr>
              <p:cNvPr id="50343" name="Freeform 2271"/>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0344" name="Freeform 2272"/>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0345" name="Freeform 2273"/>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0346" name="Freeform 2274"/>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0347" name="Freeform 2275"/>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0348" name="Freeform 2276"/>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0349" name="Freeform 2277"/>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0350" name="Freeform 2278"/>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5" name="Group 2279"/>
              <p:cNvGrpSpPr>
                <a:grpSpLocks/>
              </p:cNvGrpSpPr>
              <p:nvPr/>
            </p:nvGrpSpPr>
            <p:grpSpPr bwMode="auto">
              <a:xfrm>
                <a:off x="4029" y="1856"/>
                <a:ext cx="97" cy="111"/>
                <a:chOff x="3654" y="1129"/>
                <a:chExt cx="97" cy="111"/>
              </a:xfrm>
            </p:grpSpPr>
            <p:sp>
              <p:nvSpPr>
                <p:cNvPr id="50352" name="Freeform 2280"/>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0353" name="Freeform 2281"/>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0354" name="Freeform 2282"/>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0355" name="Freeform 2283"/>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0356" name="Freeform 2284"/>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357" name="Freeform 2285"/>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358" name="Line 2286"/>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0359" name="Freeform 2287"/>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0360" name="Freeform 2288"/>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6" name="Group 2289"/>
            <p:cNvGrpSpPr>
              <a:grpSpLocks/>
            </p:cNvGrpSpPr>
            <p:nvPr/>
          </p:nvGrpSpPr>
          <p:grpSpPr bwMode="auto">
            <a:xfrm>
              <a:off x="2357" y="4872"/>
              <a:ext cx="441" cy="776"/>
              <a:chOff x="3897" y="1856"/>
              <a:chExt cx="331" cy="714"/>
            </a:xfrm>
          </p:grpSpPr>
          <p:sp>
            <p:nvSpPr>
              <p:cNvPr id="50325" name="Freeform 2290"/>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0326" name="Freeform 2291"/>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0327" name="Freeform 2292"/>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0328" name="Freeform 2293"/>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0329" name="Freeform 2294"/>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0330" name="Freeform 2295"/>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0331" name="Freeform 2296"/>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0332" name="Freeform 2297"/>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7" name="Group 2298"/>
              <p:cNvGrpSpPr>
                <a:grpSpLocks/>
              </p:cNvGrpSpPr>
              <p:nvPr/>
            </p:nvGrpSpPr>
            <p:grpSpPr bwMode="auto">
              <a:xfrm>
                <a:off x="4029" y="1856"/>
                <a:ext cx="97" cy="111"/>
                <a:chOff x="3654" y="1129"/>
                <a:chExt cx="97" cy="111"/>
              </a:xfrm>
            </p:grpSpPr>
            <p:sp>
              <p:nvSpPr>
                <p:cNvPr id="50334" name="Freeform 2299"/>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0335" name="Freeform 2300"/>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0336" name="Freeform 2301"/>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0337" name="Freeform 2302"/>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0338" name="Freeform 2303"/>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339" name="Freeform 2304"/>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340" name="Line 2305"/>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0341" name="Freeform 2306"/>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0342" name="Freeform 2307"/>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8" name="Group 2308"/>
            <p:cNvGrpSpPr>
              <a:grpSpLocks/>
            </p:cNvGrpSpPr>
            <p:nvPr/>
          </p:nvGrpSpPr>
          <p:grpSpPr bwMode="auto">
            <a:xfrm>
              <a:off x="2876" y="4872"/>
              <a:ext cx="441" cy="776"/>
              <a:chOff x="3897" y="1856"/>
              <a:chExt cx="331" cy="714"/>
            </a:xfrm>
          </p:grpSpPr>
          <p:sp>
            <p:nvSpPr>
              <p:cNvPr id="50307" name="Freeform 2309"/>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0308" name="Freeform 2310"/>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0309" name="Freeform 2311"/>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0310" name="Freeform 2312"/>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0311" name="Freeform 2313"/>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0312" name="Freeform 2314"/>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0313" name="Freeform 2315"/>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0314" name="Freeform 2316"/>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9" name="Group 2317"/>
              <p:cNvGrpSpPr>
                <a:grpSpLocks/>
              </p:cNvGrpSpPr>
              <p:nvPr/>
            </p:nvGrpSpPr>
            <p:grpSpPr bwMode="auto">
              <a:xfrm>
                <a:off x="4029" y="1856"/>
                <a:ext cx="97" cy="111"/>
                <a:chOff x="3654" y="1129"/>
                <a:chExt cx="97" cy="111"/>
              </a:xfrm>
            </p:grpSpPr>
            <p:sp>
              <p:nvSpPr>
                <p:cNvPr id="50316" name="Freeform 2318"/>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0317" name="Freeform 2319"/>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0318" name="Freeform 2320"/>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0319" name="Freeform 2321"/>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0320" name="Freeform 2322"/>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321" name="Freeform 2323"/>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322" name="Line 2324"/>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0323" name="Freeform 2325"/>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0324" name="Freeform 2326"/>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10" name="Group 2327"/>
            <p:cNvGrpSpPr>
              <a:grpSpLocks/>
            </p:cNvGrpSpPr>
            <p:nvPr/>
          </p:nvGrpSpPr>
          <p:grpSpPr bwMode="auto">
            <a:xfrm>
              <a:off x="3440" y="4888"/>
              <a:ext cx="441" cy="776"/>
              <a:chOff x="3897" y="1856"/>
              <a:chExt cx="331" cy="714"/>
            </a:xfrm>
          </p:grpSpPr>
          <p:sp>
            <p:nvSpPr>
              <p:cNvPr id="50289" name="Freeform 2328"/>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0290" name="Freeform 2329"/>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0291" name="Freeform 2330"/>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0292" name="Freeform 2331"/>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0293" name="Freeform 2332"/>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0294" name="Freeform 2333"/>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0295" name="Freeform 2334"/>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0296" name="Freeform 2335"/>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11" name="Group 2336"/>
              <p:cNvGrpSpPr>
                <a:grpSpLocks/>
              </p:cNvGrpSpPr>
              <p:nvPr/>
            </p:nvGrpSpPr>
            <p:grpSpPr bwMode="auto">
              <a:xfrm>
                <a:off x="4029" y="1856"/>
                <a:ext cx="97" cy="111"/>
                <a:chOff x="3654" y="1129"/>
                <a:chExt cx="97" cy="111"/>
              </a:xfrm>
            </p:grpSpPr>
            <p:sp>
              <p:nvSpPr>
                <p:cNvPr id="50298" name="Freeform 2337"/>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0299" name="Freeform 2338"/>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0300" name="Freeform 2339"/>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0301" name="Freeform 2340"/>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0302" name="Freeform 2341"/>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303" name="Freeform 2342"/>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304" name="Line 2343"/>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0305" name="Freeform 2344"/>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0306" name="Freeform 2345"/>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12" name="Group 2346"/>
            <p:cNvGrpSpPr>
              <a:grpSpLocks/>
            </p:cNvGrpSpPr>
            <p:nvPr/>
          </p:nvGrpSpPr>
          <p:grpSpPr bwMode="auto">
            <a:xfrm>
              <a:off x="3920" y="4860"/>
              <a:ext cx="441" cy="776"/>
              <a:chOff x="3897" y="1856"/>
              <a:chExt cx="331" cy="714"/>
            </a:xfrm>
          </p:grpSpPr>
          <p:sp>
            <p:nvSpPr>
              <p:cNvPr id="50271" name="Freeform 2347"/>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0272" name="Freeform 2348"/>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0273" name="Freeform 2349"/>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0274" name="Freeform 2350"/>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0275" name="Freeform 2351"/>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0276" name="Freeform 2352"/>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0277" name="Freeform 2353"/>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0278" name="Freeform 2354"/>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13" name="Group 2355"/>
              <p:cNvGrpSpPr>
                <a:grpSpLocks/>
              </p:cNvGrpSpPr>
              <p:nvPr/>
            </p:nvGrpSpPr>
            <p:grpSpPr bwMode="auto">
              <a:xfrm>
                <a:off x="4029" y="1856"/>
                <a:ext cx="97" cy="111"/>
                <a:chOff x="3654" y="1129"/>
                <a:chExt cx="97" cy="111"/>
              </a:xfrm>
            </p:grpSpPr>
            <p:sp>
              <p:nvSpPr>
                <p:cNvPr id="50280" name="Freeform 2356"/>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0281" name="Freeform 2357"/>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0282" name="Freeform 2358"/>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0283" name="Freeform 2359"/>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0284" name="Freeform 2360"/>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285" name="Freeform 2361"/>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286" name="Line 2362"/>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0287" name="Freeform 2363"/>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0288" name="Freeform 2364"/>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14" name="Group 2365"/>
            <p:cNvGrpSpPr>
              <a:grpSpLocks/>
            </p:cNvGrpSpPr>
            <p:nvPr/>
          </p:nvGrpSpPr>
          <p:grpSpPr bwMode="auto">
            <a:xfrm>
              <a:off x="4439" y="4860"/>
              <a:ext cx="441" cy="776"/>
              <a:chOff x="3897" y="1856"/>
              <a:chExt cx="331" cy="714"/>
            </a:xfrm>
          </p:grpSpPr>
          <p:sp>
            <p:nvSpPr>
              <p:cNvPr id="50253" name="Freeform 2366"/>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0254" name="Freeform 2367"/>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0255" name="Freeform 2368"/>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0256" name="Freeform 2369"/>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0257" name="Freeform 2370"/>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0258" name="Freeform 2371"/>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0259" name="Freeform 2372"/>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0260" name="Freeform 2373"/>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15" name="Group 2374"/>
              <p:cNvGrpSpPr>
                <a:grpSpLocks/>
              </p:cNvGrpSpPr>
              <p:nvPr/>
            </p:nvGrpSpPr>
            <p:grpSpPr bwMode="auto">
              <a:xfrm>
                <a:off x="4029" y="1856"/>
                <a:ext cx="97" cy="111"/>
                <a:chOff x="3654" y="1129"/>
                <a:chExt cx="97" cy="111"/>
              </a:xfrm>
            </p:grpSpPr>
            <p:sp>
              <p:nvSpPr>
                <p:cNvPr id="50262" name="Freeform 2375"/>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0263" name="Freeform 2376"/>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0264" name="Freeform 2377"/>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0265" name="Freeform 2378"/>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0266" name="Freeform 2379"/>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267" name="Freeform 2380"/>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268" name="Line 2381"/>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0269" name="Freeform 2382"/>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0270" name="Freeform 2383"/>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16" name="Group 2384"/>
            <p:cNvGrpSpPr>
              <a:grpSpLocks/>
            </p:cNvGrpSpPr>
            <p:nvPr/>
          </p:nvGrpSpPr>
          <p:grpSpPr bwMode="auto">
            <a:xfrm>
              <a:off x="6150" y="4848"/>
              <a:ext cx="441" cy="776"/>
              <a:chOff x="3897" y="1856"/>
              <a:chExt cx="331" cy="714"/>
            </a:xfrm>
          </p:grpSpPr>
          <p:sp>
            <p:nvSpPr>
              <p:cNvPr id="50235" name="Freeform 2385"/>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0236" name="Freeform 2386"/>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0237" name="Freeform 2387"/>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0238" name="Freeform 2388"/>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0239" name="Freeform 2389"/>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0240" name="Freeform 2390"/>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0241" name="Freeform 2391"/>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0242" name="Freeform 2392"/>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17" name="Group 2393"/>
              <p:cNvGrpSpPr>
                <a:grpSpLocks/>
              </p:cNvGrpSpPr>
              <p:nvPr/>
            </p:nvGrpSpPr>
            <p:grpSpPr bwMode="auto">
              <a:xfrm>
                <a:off x="4029" y="1856"/>
                <a:ext cx="97" cy="111"/>
                <a:chOff x="3654" y="1129"/>
                <a:chExt cx="97" cy="111"/>
              </a:xfrm>
            </p:grpSpPr>
            <p:sp>
              <p:nvSpPr>
                <p:cNvPr id="50244" name="Freeform 2394"/>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0245" name="Freeform 2395"/>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0246" name="Freeform 2396"/>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0247" name="Freeform 2397"/>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0248" name="Freeform 2398"/>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249" name="Freeform 2399"/>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250" name="Line 2400"/>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0251" name="Freeform 2401"/>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0252" name="Freeform 2402"/>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18" name="Group 2403"/>
            <p:cNvGrpSpPr>
              <a:grpSpLocks/>
            </p:cNvGrpSpPr>
            <p:nvPr/>
          </p:nvGrpSpPr>
          <p:grpSpPr bwMode="auto">
            <a:xfrm>
              <a:off x="5628" y="4888"/>
              <a:ext cx="441" cy="776"/>
              <a:chOff x="3897" y="1856"/>
              <a:chExt cx="331" cy="714"/>
            </a:xfrm>
          </p:grpSpPr>
          <p:sp>
            <p:nvSpPr>
              <p:cNvPr id="50217" name="Freeform 2404"/>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0218" name="Freeform 2405"/>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0219" name="Freeform 2406"/>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0220" name="Freeform 2407"/>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0221" name="Freeform 2408"/>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0222" name="Freeform 2409"/>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0223" name="Freeform 2410"/>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0224" name="Freeform 2411"/>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19" name="Group 2412"/>
              <p:cNvGrpSpPr>
                <a:grpSpLocks/>
              </p:cNvGrpSpPr>
              <p:nvPr/>
            </p:nvGrpSpPr>
            <p:grpSpPr bwMode="auto">
              <a:xfrm>
                <a:off x="4029" y="1856"/>
                <a:ext cx="97" cy="111"/>
                <a:chOff x="3654" y="1129"/>
                <a:chExt cx="97" cy="111"/>
              </a:xfrm>
            </p:grpSpPr>
            <p:sp>
              <p:nvSpPr>
                <p:cNvPr id="50226" name="Freeform 2413"/>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0227" name="Freeform 2414"/>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0228" name="Freeform 2415"/>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0229" name="Freeform 2416"/>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0230" name="Freeform 2417"/>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231" name="Freeform 2418"/>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232" name="Line 2419"/>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0233" name="Freeform 2420"/>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0234" name="Freeform 2421"/>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20" name="Group 2422"/>
            <p:cNvGrpSpPr>
              <a:grpSpLocks/>
            </p:cNvGrpSpPr>
            <p:nvPr/>
          </p:nvGrpSpPr>
          <p:grpSpPr bwMode="auto">
            <a:xfrm>
              <a:off x="5029" y="4914"/>
              <a:ext cx="441" cy="776"/>
              <a:chOff x="3897" y="1856"/>
              <a:chExt cx="331" cy="714"/>
            </a:xfrm>
          </p:grpSpPr>
          <p:sp>
            <p:nvSpPr>
              <p:cNvPr id="50199" name="Freeform 242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0200" name="Freeform 242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0201" name="Freeform 242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0202" name="Freeform 242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0203" name="Freeform 242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0204" name="Freeform 242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0205" name="Freeform 242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0206" name="Freeform 243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21" name="Group 2431"/>
              <p:cNvGrpSpPr>
                <a:grpSpLocks/>
              </p:cNvGrpSpPr>
              <p:nvPr/>
            </p:nvGrpSpPr>
            <p:grpSpPr bwMode="auto">
              <a:xfrm>
                <a:off x="4029" y="1856"/>
                <a:ext cx="97" cy="111"/>
                <a:chOff x="3654" y="1129"/>
                <a:chExt cx="97" cy="111"/>
              </a:xfrm>
            </p:grpSpPr>
            <p:sp>
              <p:nvSpPr>
                <p:cNvPr id="50208" name="Freeform 243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0209" name="Freeform 243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0210" name="Freeform 243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0211" name="Freeform 243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0212" name="Freeform 243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213" name="Freeform 243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214" name="Line 243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0215" name="Freeform 243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0216" name="Freeform 244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22" name="Group 2441"/>
            <p:cNvGrpSpPr>
              <a:grpSpLocks/>
            </p:cNvGrpSpPr>
            <p:nvPr/>
          </p:nvGrpSpPr>
          <p:grpSpPr bwMode="auto">
            <a:xfrm>
              <a:off x="1698" y="5506"/>
              <a:ext cx="441" cy="776"/>
              <a:chOff x="3897" y="1856"/>
              <a:chExt cx="331" cy="714"/>
            </a:xfrm>
          </p:grpSpPr>
          <p:sp>
            <p:nvSpPr>
              <p:cNvPr id="50181" name="Freeform 2442"/>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0182" name="Freeform 2443"/>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0183" name="Freeform 2444"/>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0184" name="Freeform 2445"/>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0185" name="Freeform 2446"/>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0186" name="Freeform 2447"/>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0187" name="Freeform 2448"/>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0188" name="Freeform 2449"/>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23" name="Group 2450"/>
              <p:cNvGrpSpPr>
                <a:grpSpLocks/>
              </p:cNvGrpSpPr>
              <p:nvPr/>
            </p:nvGrpSpPr>
            <p:grpSpPr bwMode="auto">
              <a:xfrm>
                <a:off x="4029" y="1856"/>
                <a:ext cx="97" cy="111"/>
                <a:chOff x="3654" y="1129"/>
                <a:chExt cx="97" cy="111"/>
              </a:xfrm>
            </p:grpSpPr>
            <p:sp>
              <p:nvSpPr>
                <p:cNvPr id="50190" name="Freeform 2451"/>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0191" name="Freeform 2452"/>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0192" name="Freeform 2453"/>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0193" name="Freeform 2454"/>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0194" name="Freeform 2455"/>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195" name="Freeform 2456"/>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196" name="Line 2457"/>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0197" name="Freeform 2458"/>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0198" name="Freeform 2459"/>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24" name="Group 2460"/>
            <p:cNvGrpSpPr>
              <a:grpSpLocks/>
            </p:cNvGrpSpPr>
            <p:nvPr/>
          </p:nvGrpSpPr>
          <p:grpSpPr bwMode="auto">
            <a:xfrm>
              <a:off x="2125" y="5411"/>
              <a:ext cx="441" cy="776"/>
              <a:chOff x="3897" y="1856"/>
              <a:chExt cx="331" cy="714"/>
            </a:xfrm>
          </p:grpSpPr>
          <p:sp>
            <p:nvSpPr>
              <p:cNvPr id="50163" name="Freeform 2461"/>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0164" name="Freeform 2462"/>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0165" name="Freeform 2463"/>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0166" name="Freeform 2464"/>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0167" name="Freeform 2465"/>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0168" name="Freeform 2466"/>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0169" name="Freeform 2467"/>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0170" name="Freeform 2468"/>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25" name="Group 2469"/>
              <p:cNvGrpSpPr>
                <a:grpSpLocks/>
              </p:cNvGrpSpPr>
              <p:nvPr/>
            </p:nvGrpSpPr>
            <p:grpSpPr bwMode="auto">
              <a:xfrm>
                <a:off x="4029" y="1856"/>
                <a:ext cx="97" cy="111"/>
                <a:chOff x="3654" y="1129"/>
                <a:chExt cx="97" cy="111"/>
              </a:xfrm>
            </p:grpSpPr>
            <p:sp>
              <p:nvSpPr>
                <p:cNvPr id="50172" name="Freeform 2470"/>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0173" name="Freeform 2471"/>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0174" name="Freeform 2472"/>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0175" name="Freeform 2473"/>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0176" name="Freeform 2474"/>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177" name="Freeform 2475"/>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178" name="Line 2476"/>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0179" name="Freeform 2477"/>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0180" name="Freeform 2478"/>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26" name="Group 2479"/>
            <p:cNvGrpSpPr>
              <a:grpSpLocks/>
            </p:cNvGrpSpPr>
            <p:nvPr/>
          </p:nvGrpSpPr>
          <p:grpSpPr bwMode="auto">
            <a:xfrm>
              <a:off x="1624" y="6187"/>
              <a:ext cx="441" cy="776"/>
              <a:chOff x="3897" y="1856"/>
              <a:chExt cx="331" cy="714"/>
            </a:xfrm>
          </p:grpSpPr>
          <p:sp>
            <p:nvSpPr>
              <p:cNvPr id="50145" name="Freeform 2480"/>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0146" name="Freeform 2481"/>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0147" name="Freeform 2482"/>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0148" name="Freeform 2483"/>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0149" name="Freeform 2484"/>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0150" name="Freeform 2485"/>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0151" name="Freeform 2486"/>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0152" name="Freeform 2487"/>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27" name="Group 2488"/>
              <p:cNvGrpSpPr>
                <a:grpSpLocks/>
              </p:cNvGrpSpPr>
              <p:nvPr/>
            </p:nvGrpSpPr>
            <p:grpSpPr bwMode="auto">
              <a:xfrm>
                <a:off x="4029" y="1856"/>
                <a:ext cx="97" cy="111"/>
                <a:chOff x="3654" y="1129"/>
                <a:chExt cx="97" cy="111"/>
              </a:xfrm>
            </p:grpSpPr>
            <p:sp>
              <p:nvSpPr>
                <p:cNvPr id="50154" name="Freeform 2489"/>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0155" name="Freeform 2490"/>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0156" name="Freeform 2491"/>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0157" name="Freeform 2492"/>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0158" name="Freeform 2493"/>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159" name="Freeform 2494"/>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160" name="Line 2495"/>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0161" name="Freeform 2496"/>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0162" name="Freeform 2497"/>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28" name="Group 2498"/>
            <p:cNvGrpSpPr>
              <a:grpSpLocks/>
            </p:cNvGrpSpPr>
            <p:nvPr/>
          </p:nvGrpSpPr>
          <p:grpSpPr bwMode="auto">
            <a:xfrm>
              <a:off x="2514" y="5489"/>
              <a:ext cx="441" cy="776"/>
              <a:chOff x="3897" y="1856"/>
              <a:chExt cx="331" cy="714"/>
            </a:xfrm>
          </p:grpSpPr>
          <p:sp>
            <p:nvSpPr>
              <p:cNvPr id="50127" name="Freeform 2499"/>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0128" name="Freeform 2500"/>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0129" name="Freeform 2501"/>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0130" name="Freeform 2502"/>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0131" name="Freeform 2503"/>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0132" name="Freeform 2504"/>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0133" name="Freeform 2505"/>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0134" name="Freeform 2506"/>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29" name="Group 2507"/>
              <p:cNvGrpSpPr>
                <a:grpSpLocks/>
              </p:cNvGrpSpPr>
              <p:nvPr/>
            </p:nvGrpSpPr>
            <p:grpSpPr bwMode="auto">
              <a:xfrm>
                <a:off x="4029" y="1856"/>
                <a:ext cx="97" cy="111"/>
                <a:chOff x="3654" y="1129"/>
                <a:chExt cx="97" cy="111"/>
              </a:xfrm>
            </p:grpSpPr>
            <p:sp>
              <p:nvSpPr>
                <p:cNvPr id="50136" name="Freeform 2508"/>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0137" name="Freeform 2509"/>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0138" name="Freeform 2510"/>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0139" name="Freeform 2511"/>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0140" name="Freeform 2512"/>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141" name="Freeform 2513"/>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142" name="Line 2514"/>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0143" name="Freeform 2515"/>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0144" name="Freeform 2516"/>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30" name="Group 2517"/>
            <p:cNvGrpSpPr>
              <a:grpSpLocks/>
            </p:cNvGrpSpPr>
            <p:nvPr/>
          </p:nvGrpSpPr>
          <p:grpSpPr bwMode="auto">
            <a:xfrm>
              <a:off x="1981" y="6135"/>
              <a:ext cx="441" cy="776"/>
              <a:chOff x="3897" y="1856"/>
              <a:chExt cx="331" cy="714"/>
            </a:xfrm>
          </p:grpSpPr>
          <p:sp>
            <p:nvSpPr>
              <p:cNvPr id="50109" name="Freeform 2518"/>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0110" name="Freeform 2519"/>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0111" name="Freeform 2520"/>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0112" name="Freeform 2521"/>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0113" name="Freeform 2522"/>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0114" name="Freeform 2523"/>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0115" name="Freeform 2524"/>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0116" name="Freeform 2525"/>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31" name="Group 2526"/>
              <p:cNvGrpSpPr>
                <a:grpSpLocks/>
              </p:cNvGrpSpPr>
              <p:nvPr/>
            </p:nvGrpSpPr>
            <p:grpSpPr bwMode="auto">
              <a:xfrm>
                <a:off x="4029" y="1856"/>
                <a:ext cx="97" cy="111"/>
                <a:chOff x="3654" y="1129"/>
                <a:chExt cx="97" cy="111"/>
              </a:xfrm>
            </p:grpSpPr>
            <p:sp>
              <p:nvSpPr>
                <p:cNvPr id="50118" name="Freeform 2527"/>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0119" name="Freeform 2528"/>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0120" name="Freeform 2529"/>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0121" name="Freeform 2530"/>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0122" name="Freeform 2531"/>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123" name="Freeform 2532"/>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124" name="Line 2533"/>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0125" name="Freeform 2534"/>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0126" name="Freeform 2535"/>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9865" name="Group 2536"/>
            <p:cNvGrpSpPr>
              <a:grpSpLocks/>
            </p:cNvGrpSpPr>
            <p:nvPr/>
          </p:nvGrpSpPr>
          <p:grpSpPr bwMode="auto">
            <a:xfrm>
              <a:off x="2819" y="6178"/>
              <a:ext cx="441" cy="776"/>
              <a:chOff x="3897" y="1856"/>
              <a:chExt cx="331" cy="714"/>
            </a:xfrm>
          </p:grpSpPr>
          <p:sp>
            <p:nvSpPr>
              <p:cNvPr id="50091" name="Freeform 2537"/>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0092" name="Freeform 2538"/>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0093" name="Freeform 2539"/>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0094" name="Freeform 2540"/>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0095" name="Freeform 2541"/>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0096" name="Freeform 2542"/>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0097" name="Freeform 2543"/>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0098" name="Freeform 2544"/>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9883" name="Group 2545"/>
              <p:cNvGrpSpPr>
                <a:grpSpLocks/>
              </p:cNvGrpSpPr>
              <p:nvPr/>
            </p:nvGrpSpPr>
            <p:grpSpPr bwMode="auto">
              <a:xfrm>
                <a:off x="4029" y="1856"/>
                <a:ext cx="97" cy="111"/>
                <a:chOff x="3654" y="1129"/>
                <a:chExt cx="97" cy="111"/>
              </a:xfrm>
            </p:grpSpPr>
            <p:sp>
              <p:nvSpPr>
                <p:cNvPr id="50100" name="Freeform 2546"/>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0101" name="Freeform 2547"/>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0102" name="Freeform 2548"/>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0103" name="Freeform 2549"/>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0104" name="Freeform 2550"/>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105" name="Freeform 2551"/>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106" name="Line 2552"/>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0107" name="Freeform 2553"/>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0108" name="Freeform 2554"/>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9901" name="Group 2555"/>
            <p:cNvGrpSpPr>
              <a:grpSpLocks/>
            </p:cNvGrpSpPr>
            <p:nvPr/>
          </p:nvGrpSpPr>
          <p:grpSpPr bwMode="auto">
            <a:xfrm>
              <a:off x="2385" y="6287"/>
              <a:ext cx="441" cy="776"/>
              <a:chOff x="3897" y="1856"/>
              <a:chExt cx="331" cy="714"/>
            </a:xfrm>
          </p:grpSpPr>
          <p:sp>
            <p:nvSpPr>
              <p:cNvPr id="50073" name="Freeform 2556"/>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0074" name="Freeform 2557"/>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0075" name="Freeform 2558"/>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0076" name="Freeform 2559"/>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0077" name="Freeform 2560"/>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0078" name="Freeform 2561"/>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0079" name="Freeform 2562"/>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0080" name="Freeform 2563"/>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9919" name="Group 2564"/>
              <p:cNvGrpSpPr>
                <a:grpSpLocks/>
              </p:cNvGrpSpPr>
              <p:nvPr/>
            </p:nvGrpSpPr>
            <p:grpSpPr bwMode="auto">
              <a:xfrm>
                <a:off x="4029" y="1856"/>
                <a:ext cx="97" cy="111"/>
                <a:chOff x="3654" y="1129"/>
                <a:chExt cx="97" cy="111"/>
              </a:xfrm>
            </p:grpSpPr>
            <p:sp>
              <p:nvSpPr>
                <p:cNvPr id="50082" name="Freeform 2565"/>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0083" name="Freeform 2566"/>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0084" name="Freeform 2567"/>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0085" name="Freeform 2568"/>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0086" name="Freeform 2569"/>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087" name="Freeform 2570"/>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088" name="Line 2571"/>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0089" name="Freeform 2572"/>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0090" name="Freeform 2573"/>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9937" name="Group 2574"/>
            <p:cNvGrpSpPr>
              <a:grpSpLocks/>
            </p:cNvGrpSpPr>
            <p:nvPr/>
          </p:nvGrpSpPr>
          <p:grpSpPr bwMode="auto">
            <a:xfrm>
              <a:off x="3391" y="5477"/>
              <a:ext cx="441" cy="776"/>
              <a:chOff x="3897" y="1856"/>
              <a:chExt cx="331" cy="714"/>
            </a:xfrm>
          </p:grpSpPr>
          <p:sp>
            <p:nvSpPr>
              <p:cNvPr id="50055" name="Freeform 2575"/>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0056" name="Freeform 2576"/>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0057" name="Freeform 2577"/>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0058" name="Freeform 2578"/>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0059" name="Freeform 2579"/>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0060" name="Freeform 2580"/>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0061" name="Freeform 2581"/>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0062" name="Freeform 2582"/>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9955" name="Group 2583"/>
              <p:cNvGrpSpPr>
                <a:grpSpLocks/>
              </p:cNvGrpSpPr>
              <p:nvPr/>
            </p:nvGrpSpPr>
            <p:grpSpPr bwMode="auto">
              <a:xfrm>
                <a:off x="4029" y="1856"/>
                <a:ext cx="97" cy="111"/>
                <a:chOff x="3654" y="1129"/>
                <a:chExt cx="97" cy="111"/>
              </a:xfrm>
            </p:grpSpPr>
            <p:sp>
              <p:nvSpPr>
                <p:cNvPr id="50064" name="Freeform 2584"/>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0065" name="Freeform 2585"/>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0066" name="Freeform 2586"/>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0067" name="Freeform 2587"/>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0068" name="Freeform 2588"/>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069" name="Freeform 2589"/>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070" name="Line 2590"/>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0071" name="Freeform 2591"/>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0072" name="Freeform 2592"/>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9973" name="Group 2593"/>
            <p:cNvGrpSpPr>
              <a:grpSpLocks/>
            </p:cNvGrpSpPr>
            <p:nvPr/>
          </p:nvGrpSpPr>
          <p:grpSpPr bwMode="auto">
            <a:xfrm>
              <a:off x="2999" y="5427"/>
              <a:ext cx="441" cy="776"/>
              <a:chOff x="3897" y="1856"/>
              <a:chExt cx="331" cy="714"/>
            </a:xfrm>
          </p:grpSpPr>
          <p:sp>
            <p:nvSpPr>
              <p:cNvPr id="50037" name="Freeform 2594"/>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0038" name="Freeform 2595"/>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0039" name="Freeform 2596"/>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0040" name="Freeform 2597"/>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0041" name="Freeform 2598"/>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0042" name="Freeform 2599"/>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0043" name="Freeform 2600"/>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0044" name="Freeform 2601"/>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9991" name="Group 2602"/>
              <p:cNvGrpSpPr>
                <a:grpSpLocks/>
              </p:cNvGrpSpPr>
              <p:nvPr/>
            </p:nvGrpSpPr>
            <p:grpSpPr bwMode="auto">
              <a:xfrm>
                <a:off x="4029" y="1856"/>
                <a:ext cx="97" cy="111"/>
                <a:chOff x="3654" y="1129"/>
                <a:chExt cx="97" cy="111"/>
              </a:xfrm>
            </p:grpSpPr>
            <p:sp>
              <p:nvSpPr>
                <p:cNvPr id="50046" name="Freeform 2603"/>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0047" name="Freeform 2604"/>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0048" name="Freeform 2605"/>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0049" name="Freeform 2606"/>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0050" name="Freeform 2607"/>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051" name="Freeform 2608"/>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052" name="Line 2609"/>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0053" name="Freeform 2610"/>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0054" name="Freeform 2611"/>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50009" name="Group 2612"/>
            <p:cNvGrpSpPr>
              <a:grpSpLocks/>
            </p:cNvGrpSpPr>
            <p:nvPr/>
          </p:nvGrpSpPr>
          <p:grpSpPr bwMode="auto">
            <a:xfrm>
              <a:off x="3846" y="5411"/>
              <a:ext cx="441" cy="776"/>
              <a:chOff x="3897" y="1856"/>
              <a:chExt cx="331" cy="714"/>
            </a:xfrm>
          </p:grpSpPr>
          <p:sp>
            <p:nvSpPr>
              <p:cNvPr id="50019" name="Freeform 261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0020" name="Freeform 261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0021" name="Freeform 261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0022" name="Freeform 261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0023" name="Freeform 261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0024" name="Freeform 261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0025" name="Freeform 261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0026" name="Freeform 262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50027" name="Group 2621"/>
              <p:cNvGrpSpPr>
                <a:grpSpLocks/>
              </p:cNvGrpSpPr>
              <p:nvPr/>
            </p:nvGrpSpPr>
            <p:grpSpPr bwMode="auto">
              <a:xfrm>
                <a:off x="4029" y="1856"/>
                <a:ext cx="97" cy="111"/>
                <a:chOff x="3654" y="1129"/>
                <a:chExt cx="97" cy="111"/>
              </a:xfrm>
            </p:grpSpPr>
            <p:sp>
              <p:nvSpPr>
                <p:cNvPr id="50028" name="Freeform 262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0029" name="Freeform 262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0030" name="Freeform 262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0031" name="Freeform 262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0032" name="Freeform 262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033" name="Freeform 262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034" name="Line 262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0035" name="Freeform 262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0036" name="Freeform 263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50045" name="Group 2631"/>
            <p:cNvGrpSpPr>
              <a:grpSpLocks/>
            </p:cNvGrpSpPr>
            <p:nvPr/>
          </p:nvGrpSpPr>
          <p:grpSpPr bwMode="auto">
            <a:xfrm>
              <a:off x="3243" y="6194"/>
              <a:ext cx="441" cy="776"/>
              <a:chOff x="3897" y="1856"/>
              <a:chExt cx="331" cy="714"/>
            </a:xfrm>
          </p:grpSpPr>
          <p:sp>
            <p:nvSpPr>
              <p:cNvPr id="50001" name="Freeform 2632"/>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50002" name="Freeform 2633"/>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50003" name="Freeform 2634"/>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50004" name="Freeform 2635"/>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50005" name="Freeform 2636"/>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50006" name="Freeform 2637"/>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50007" name="Freeform 2638"/>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50008" name="Freeform 2639"/>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50063" name="Group 2640"/>
              <p:cNvGrpSpPr>
                <a:grpSpLocks/>
              </p:cNvGrpSpPr>
              <p:nvPr/>
            </p:nvGrpSpPr>
            <p:grpSpPr bwMode="auto">
              <a:xfrm>
                <a:off x="4029" y="1856"/>
                <a:ext cx="97" cy="111"/>
                <a:chOff x="3654" y="1129"/>
                <a:chExt cx="97" cy="111"/>
              </a:xfrm>
            </p:grpSpPr>
            <p:sp>
              <p:nvSpPr>
                <p:cNvPr id="50010" name="Freeform 2641"/>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50011" name="Freeform 2642"/>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50012" name="Freeform 2643"/>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50013" name="Freeform 2644"/>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50014" name="Freeform 2645"/>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015" name="Freeform 2646"/>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50016" name="Line 2647"/>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50017" name="Freeform 2648"/>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0018" name="Freeform 2649"/>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50081" name="Group 2650"/>
            <p:cNvGrpSpPr>
              <a:grpSpLocks/>
            </p:cNvGrpSpPr>
            <p:nvPr/>
          </p:nvGrpSpPr>
          <p:grpSpPr bwMode="auto">
            <a:xfrm>
              <a:off x="4283" y="5411"/>
              <a:ext cx="441" cy="776"/>
              <a:chOff x="3897" y="1856"/>
              <a:chExt cx="331" cy="714"/>
            </a:xfrm>
          </p:grpSpPr>
          <p:sp>
            <p:nvSpPr>
              <p:cNvPr id="49983" name="Freeform 2651"/>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984" name="Freeform 2652"/>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985" name="Freeform 2653"/>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986" name="Freeform 2654"/>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987" name="Freeform 2655"/>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988" name="Freeform 2656"/>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989" name="Freeform 2657"/>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990" name="Freeform 2658"/>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50099" name="Group 2659"/>
              <p:cNvGrpSpPr>
                <a:grpSpLocks/>
              </p:cNvGrpSpPr>
              <p:nvPr/>
            </p:nvGrpSpPr>
            <p:grpSpPr bwMode="auto">
              <a:xfrm>
                <a:off x="4029" y="1856"/>
                <a:ext cx="97" cy="111"/>
                <a:chOff x="3654" y="1129"/>
                <a:chExt cx="97" cy="111"/>
              </a:xfrm>
            </p:grpSpPr>
            <p:sp>
              <p:nvSpPr>
                <p:cNvPr id="49992" name="Freeform 2660"/>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993" name="Freeform 2661"/>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994" name="Freeform 2662"/>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995" name="Freeform 2663"/>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996" name="Freeform 2664"/>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997" name="Freeform 2665"/>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998" name="Line 2666"/>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999" name="Freeform 2667"/>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50000" name="Freeform 2668"/>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50117" name="Group 2669"/>
            <p:cNvGrpSpPr>
              <a:grpSpLocks/>
            </p:cNvGrpSpPr>
            <p:nvPr/>
          </p:nvGrpSpPr>
          <p:grpSpPr bwMode="auto">
            <a:xfrm>
              <a:off x="3707" y="6135"/>
              <a:ext cx="441" cy="776"/>
              <a:chOff x="3897" y="1856"/>
              <a:chExt cx="331" cy="714"/>
            </a:xfrm>
          </p:grpSpPr>
          <p:sp>
            <p:nvSpPr>
              <p:cNvPr id="49965" name="Freeform 2670"/>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966" name="Freeform 2671"/>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967" name="Freeform 2672"/>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968" name="Freeform 2673"/>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969" name="Freeform 2674"/>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970" name="Freeform 2675"/>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971" name="Freeform 2676"/>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972" name="Freeform 2677"/>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50135" name="Group 2678"/>
              <p:cNvGrpSpPr>
                <a:grpSpLocks/>
              </p:cNvGrpSpPr>
              <p:nvPr/>
            </p:nvGrpSpPr>
            <p:grpSpPr bwMode="auto">
              <a:xfrm>
                <a:off x="4029" y="1856"/>
                <a:ext cx="97" cy="111"/>
                <a:chOff x="3654" y="1129"/>
                <a:chExt cx="97" cy="111"/>
              </a:xfrm>
            </p:grpSpPr>
            <p:sp>
              <p:nvSpPr>
                <p:cNvPr id="49974" name="Freeform 2679"/>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975" name="Freeform 2680"/>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976" name="Freeform 2681"/>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977" name="Freeform 2682"/>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978" name="Freeform 2683"/>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979" name="Freeform 2684"/>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980" name="Line 2685"/>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981" name="Freeform 2686"/>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982" name="Freeform 2687"/>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50153" name="Group 2688"/>
            <p:cNvGrpSpPr>
              <a:grpSpLocks/>
            </p:cNvGrpSpPr>
            <p:nvPr/>
          </p:nvGrpSpPr>
          <p:grpSpPr bwMode="auto">
            <a:xfrm>
              <a:off x="5415" y="6070"/>
              <a:ext cx="441" cy="776"/>
              <a:chOff x="3897" y="1856"/>
              <a:chExt cx="331" cy="714"/>
            </a:xfrm>
          </p:grpSpPr>
          <p:sp>
            <p:nvSpPr>
              <p:cNvPr id="49947" name="Freeform 2689"/>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948" name="Freeform 2690"/>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949" name="Freeform 2691"/>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950" name="Freeform 2692"/>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951" name="Freeform 2693"/>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952" name="Freeform 2694"/>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953" name="Freeform 2695"/>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954" name="Freeform 2696"/>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50171" name="Group 2697"/>
              <p:cNvGrpSpPr>
                <a:grpSpLocks/>
              </p:cNvGrpSpPr>
              <p:nvPr/>
            </p:nvGrpSpPr>
            <p:grpSpPr bwMode="auto">
              <a:xfrm>
                <a:off x="4029" y="1856"/>
                <a:ext cx="97" cy="111"/>
                <a:chOff x="3654" y="1129"/>
                <a:chExt cx="97" cy="111"/>
              </a:xfrm>
            </p:grpSpPr>
            <p:sp>
              <p:nvSpPr>
                <p:cNvPr id="49956" name="Freeform 2698"/>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957" name="Freeform 2699"/>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958" name="Freeform 2700"/>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959" name="Freeform 2701"/>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960" name="Freeform 2702"/>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961" name="Freeform 2703"/>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962" name="Line 2704"/>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963" name="Freeform 2705"/>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964" name="Freeform 2706"/>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50189" name="Group 2707"/>
            <p:cNvGrpSpPr>
              <a:grpSpLocks/>
            </p:cNvGrpSpPr>
            <p:nvPr/>
          </p:nvGrpSpPr>
          <p:grpSpPr bwMode="auto">
            <a:xfrm>
              <a:off x="4864" y="5418"/>
              <a:ext cx="441" cy="776"/>
              <a:chOff x="3897" y="1856"/>
              <a:chExt cx="331" cy="714"/>
            </a:xfrm>
          </p:grpSpPr>
          <p:sp>
            <p:nvSpPr>
              <p:cNvPr id="49929" name="Freeform 2708"/>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930" name="Freeform 2709"/>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931" name="Freeform 2710"/>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932" name="Freeform 2711"/>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933" name="Freeform 2712"/>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934" name="Freeform 2713"/>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935" name="Freeform 2714"/>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936" name="Freeform 2715"/>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50207" name="Group 2716"/>
              <p:cNvGrpSpPr>
                <a:grpSpLocks/>
              </p:cNvGrpSpPr>
              <p:nvPr/>
            </p:nvGrpSpPr>
            <p:grpSpPr bwMode="auto">
              <a:xfrm>
                <a:off x="4029" y="1856"/>
                <a:ext cx="97" cy="111"/>
                <a:chOff x="3654" y="1129"/>
                <a:chExt cx="97" cy="111"/>
              </a:xfrm>
            </p:grpSpPr>
            <p:sp>
              <p:nvSpPr>
                <p:cNvPr id="49938" name="Freeform 2717"/>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939" name="Freeform 2718"/>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940" name="Freeform 2719"/>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941" name="Freeform 2720"/>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942" name="Freeform 2721"/>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943" name="Freeform 2722"/>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944" name="Line 2723"/>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945" name="Freeform 2724"/>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946" name="Freeform 2725"/>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50225" name="Group 2726"/>
            <p:cNvGrpSpPr>
              <a:grpSpLocks/>
            </p:cNvGrpSpPr>
            <p:nvPr/>
          </p:nvGrpSpPr>
          <p:grpSpPr bwMode="auto">
            <a:xfrm>
              <a:off x="5363" y="5461"/>
              <a:ext cx="441" cy="776"/>
              <a:chOff x="3897" y="1856"/>
              <a:chExt cx="331" cy="714"/>
            </a:xfrm>
          </p:grpSpPr>
          <p:sp>
            <p:nvSpPr>
              <p:cNvPr id="49911" name="Freeform 2727"/>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912" name="Freeform 2728"/>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913" name="Freeform 2729"/>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914" name="Freeform 2730"/>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915" name="Freeform 2731"/>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916" name="Freeform 2732"/>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917" name="Freeform 2733"/>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918" name="Freeform 2734"/>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50243" name="Group 2735"/>
              <p:cNvGrpSpPr>
                <a:grpSpLocks/>
              </p:cNvGrpSpPr>
              <p:nvPr/>
            </p:nvGrpSpPr>
            <p:grpSpPr bwMode="auto">
              <a:xfrm>
                <a:off x="4029" y="1856"/>
                <a:ext cx="97" cy="111"/>
                <a:chOff x="3654" y="1129"/>
                <a:chExt cx="97" cy="111"/>
              </a:xfrm>
            </p:grpSpPr>
            <p:sp>
              <p:nvSpPr>
                <p:cNvPr id="49920" name="Freeform 2736"/>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921" name="Freeform 2737"/>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922" name="Freeform 2738"/>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923" name="Freeform 2739"/>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924" name="Freeform 2740"/>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925" name="Freeform 2741"/>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926" name="Line 2742"/>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927" name="Freeform 2743"/>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928" name="Freeform 2744"/>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50261" name="Group 2745"/>
            <p:cNvGrpSpPr>
              <a:grpSpLocks/>
            </p:cNvGrpSpPr>
            <p:nvPr/>
          </p:nvGrpSpPr>
          <p:grpSpPr bwMode="auto">
            <a:xfrm>
              <a:off x="5816" y="5563"/>
              <a:ext cx="441" cy="776"/>
              <a:chOff x="3897" y="1856"/>
              <a:chExt cx="331" cy="714"/>
            </a:xfrm>
          </p:grpSpPr>
          <p:sp>
            <p:nvSpPr>
              <p:cNvPr id="49893" name="Freeform 2746"/>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894" name="Freeform 2747"/>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895" name="Freeform 2748"/>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896" name="Freeform 2749"/>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897" name="Freeform 2750"/>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898" name="Freeform 2751"/>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899" name="Freeform 2752"/>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900" name="Freeform 2753"/>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50279" name="Group 2754"/>
              <p:cNvGrpSpPr>
                <a:grpSpLocks/>
              </p:cNvGrpSpPr>
              <p:nvPr/>
            </p:nvGrpSpPr>
            <p:grpSpPr bwMode="auto">
              <a:xfrm>
                <a:off x="4029" y="1856"/>
                <a:ext cx="97" cy="111"/>
                <a:chOff x="3654" y="1129"/>
                <a:chExt cx="97" cy="111"/>
              </a:xfrm>
            </p:grpSpPr>
            <p:sp>
              <p:nvSpPr>
                <p:cNvPr id="49902" name="Freeform 2755"/>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903" name="Freeform 2756"/>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904" name="Freeform 2757"/>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905" name="Freeform 2758"/>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906" name="Freeform 2759"/>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907" name="Freeform 2760"/>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908" name="Line 2761"/>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909" name="Freeform 2762"/>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910" name="Freeform 2763"/>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50297" name="Group 2764"/>
            <p:cNvGrpSpPr>
              <a:grpSpLocks/>
            </p:cNvGrpSpPr>
            <p:nvPr/>
          </p:nvGrpSpPr>
          <p:grpSpPr bwMode="auto">
            <a:xfrm>
              <a:off x="4528" y="6151"/>
              <a:ext cx="441" cy="776"/>
              <a:chOff x="3897" y="1856"/>
              <a:chExt cx="331" cy="714"/>
            </a:xfrm>
          </p:grpSpPr>
          <p:sp>
            <p:nvSpPr>
              <p:cNvPr id="49875" name="Freeform 2765"/>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876" name="Freeform 2766"/>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877" name="Freeform 2767"/>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878" name="Freeform 2768"/>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879" name="Freeform 2769"/>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880" name="Freeform 2770"/>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881" name="Freeform 2771"/>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882" name="Freeform 2772"/>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50315" name="Group 2773"/>
              <p:cNvGrpSpPr>
                <a:grpSpLocks/>
              </p:cNvGrpSpPr>
              <p:nvPr/>
            </p:nvGrpSpPr>
            <p:grpSpPr bwMode="auto">
              <a:xfrm>
                <a:off x="4029" y="1856"/>
                <a:ext cx="97" cy="111"/>
                <a:chOff x="3654" y="1129"/>
                <a:chExt cx="97" cy="111"/>
              </a:xfrm>
            </p:grpSpPr>
            <p:sp>
              <p:nvSpPr>
                <p:cNvPr id="49884" name="Freeform 2774"/>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885" name="Freeform 2775"/>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886" name="Freeform 2776"/>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887" name="Freeform 2777"/>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888" name="Freeform 2778"/>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889" name="Freeform 2779"/>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890" name="Line 2780"/>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891" name="Freeform 2781"/>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892" name="Freeform 2782"/>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50333" name="Group 2783"/>
            <p:cNvGrpSpPr>
              <a:grpSpLocks/>
            </p:cNvGrpSpPr>
            <p:nvPr/>
          </p:nvGrpSpPr>
          <p:grpSpPr bwMode="auto">
            <a:xfrm>
              <a:off x="4980" y="6050"/>
              <a:ext cx="441" cy="776"/>
              <a:chOff x="3897" y="1856"/>
              <a:chExt cx="331" cy="714"/>
            </a:xfrm>
          </p:grpSpPr>
          <p:sp>
            <p:nvSpPr>
              <p:cNvPr id="49857" name="Freeform 2784"/>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858" name="Freeform 2785"/>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859" name="Freeform 2786"/>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860" name="Freeform 2787"/>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861" name="Freeform 2788"/>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862" name="Freeform 2789"/>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863" name="Freeform 2790"/>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864" name="Freeform 2791"/>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50351" name="Group 2792"/>
              <p:cNvGrpSpPr>
                <a:grpSpLocks/>
              </p:cNvGrpSpPr>
              <p:nvPr/>
            </p:nvGrpSpPr>
            <p:grpSpPr bwMode="auto">
              <a:xfrm>
                <a:off x="4029" y="1856"/>
                <a:ext cx="97" cy="111"/>
                <a:chOff x="3654" y="1129"/>
                <a:chExt cx="97" cy="111"/>
              </a:xfrm>
            </p:grpSpPr>
            <p:sp>
              <p:nvSpPr>
                <p:cNvPr id="49866" name="Freeform 2793"/>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867" name="Freeform 2794"/>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868" name="Freeform 2795"/>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869" name="Freeform 2796"/>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870" name="Freeform 2797"/>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871" name="Freeform 2798"/>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872" name="Line 2799"/>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873" name="Freeform 2800"/>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874" name="Freeform 2801"/>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50365" name="Group 2802"/>
            <p:cNvGrpSpPr>
              <a:grpSpLocks/>
            </p:cNvGrpSpPr>
            <p:nvPr/>
          </p:nvGrpSpPr>
          <p:grpSpPr bwMode="auto">
            <a:xfrm>
              <a:off x="4123" y="6178"/>
              <a:ext cx="441" cy="776"/>
              <a:chOff x="3897" y="1856"/>
              <a:chExt cx="331" cy="714"/>
            </a:xfrm>
          </p:grpSpPr>
          <p:sp>
            <p:nvSpPr>
              <p:cNvPr id="49839" name="Freeform 280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840" name="Freeform 280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841" name="Freeform 280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842" name="Freeform 280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843" name="Freeform 280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844" name="Freeform 280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845" name="Freeform 280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846" name="Freeform 281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50366" name="Group 2811"/>
              <p:cNvGrpSpPr>
                <a:grpSpLocks/>
              </p:cNvGrpSpPr>
              <p:nvPr/>
            </p:nvGrpSpPr>
            <p:grpSpPr bwMode="auto">
              <a:xfrm>
                <a:off x="4029" y="1856"/>
                <a:ext cx="97" cy="111"/>
                <a:chOff x="3654" y="1129"/>
                <a:chExt cx="97" cy="111"/>
              </a:xfrm>
            </p:grpSpPr>
            <p:sp>
              <p:nvSpPr>
                <p:cNvPr id="49848" name="Freeform 281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849" name="Freeform 281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850" name="Freeform 281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851" name="Freeform 281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852" name="Freeform 281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853" name="Freeform 281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854" name="Line 281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855" name="Freeform 281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856" name="Freeform 282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50367" name="Group 2821"/>
            <p:cNvGrpSpPr>
              <a:grpSpLocks/>
            </p:cNvGrpSpPr>
            <p:nvPr/>
          </p:nvGrpSpPr>
          <p:grpSpPr bwMode="auto">
            <a:xfrm>
              <a:off x="6150" y="5784"/>
              <a:ext cx="441" cy="776"/>
              <a:chOff x="3897" y="1856"/>
              <a:chExt cx="331" cy="714"/>
            </a:xfrm>
          </p:grpSpPr>
          <p:sp>
            <p:nvSpPr>
              <p:cNvPr id="49821" name="Freeform 2822"/>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822" name="Freeform 2823"/>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823" name="Freeform 2824"/>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824" name="Freeform 2825"/>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825" name="Freeform 2826"/>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826" name="Freeform 2827"/>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827" name="Freeform 2828"/>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828" name="Freeform 2829"/>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9152" name="Group 2830"/>
              <p:cNvGrpSpPr>
                <a:grpSpLocks/>
              </p:cNvGrpSpPr>
              <p:nvPr/>
            </p:nvGrpSpPr>
            <p:grpSpPr bwMode="auto">
              <a:xfrm>
                <a:off x="4029" y="1856"/>
                <a:ext cx="97" cy="111"/>
                <a:chOff x="3654" y="1129"/>
                <a:chExt cx="97" cy="111"/>
              </a:xfrm>
            </p:grpSpPr>
            <p:sp>
              <p:nvSpPr>
                <p:cNvPr id="49830" name="Freeform 2831"/>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831" name="Freeform 2832"/>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832" name="Freeform 2833"/>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833" name="Freeform 2834"/>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834" name="Freeform 2835"/>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835" name="Freeform 2836"/>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836" name="Line 2837"/>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837" name="Freeform 2838"/>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838" name="Freeform 2839"/>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9153" name="Group 2840"/>
            <p:cNvGrpSpPr>
              <a:grpSpLocks/>
            </p:cNvGrpSpPr>
            <p:nvPr/>
          </p:nvGrpSpPr>
          <p:grpSpPr bwMode="auto">
            <a:xfrm>
              <a:off x="5802" y="6194"/>
              <a:ext cx="441" cy="776"/>
              <a:chOff x="3897" y="1856"/>
              <a:chExt cx="331" cy="714"/>
            </a:xfrm>
          </p:grpSpPr>
          <p:sp>
            <p:nvSpPr>
              <p:cNvPr id="49803" name="Freeform 2841"/>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804" name="Freeform 2842"/>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805" name="Freeform 2843"/>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806" name="Freeform 2844"/>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807" name="Freeform 2845"/>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808" name="Freeform 2846"/>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809" name="Freeform 2847"/>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810" name="Freeform 2848"/>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9154" name="Group 2849"/>
              <p:cNvGrpSpPr>
                <a:grpSpLocks/>
              </p:cNvGrpSpPr>
              <p:nvPr/>
            </p:nvGrpSpPr>
            <p:grpSpPr bwMode="auto">
              <a:xfrm>
                <a:off x="4029" y="1856"/>
                <a:ext cx="97" cy="111"/>
                <a:chOff x="3654" y="1129"/>
                <a:chExt cx="97" cy="111"/>
              </a:xfrm>
            </p:grpSpPr>
            <p:sp>
              <p:nvSpPr>
                <p:cNvPr id="49812" name="Freeform 2850"/>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813" name="Freeform 2851"/>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814" name="Freeform 2852"/>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815" name="Freeform 2853"/>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816" name="Freeform 2854"/>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817" name="Freeform 2855"/>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818" name="Line 2856"/>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819" name="Freeform 2857"/>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820" name="Freeform 2858"/>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sp>
        <p:nvSpPr>
          <p:cNvPr id="49162" name="Rectangle 1662"/>
          <p:cNvSpPr>
            <a:spLocks noChangeArrowheads="1"/>
          </p:cNvSpPr>
          <p:nvPr/>
        </p:nvSpPr>
        <p:spPr bwMode="auto">
          <a:xfrm>
            <a:off x="5143500" y="2071688"/>
            <a:ext cx="3714750" cy="3071812"/>
          </a:xfrm>
          <a:prstGeom prst="rect">
            <a:avLst/>
          </a:prstGeom>
          <a:solidFill>
            <a:srgbClr val="FFFFFF"/>
          </a:solidFill>
          <a:ln w="9525">
            <a:solidFill>
              <a:srgbClr val="000000"/>
            </a:solidFill>
            <a:miter lim="800000"/>
            <a:headEnd/>
            <a:tailEnd/>
          </a:ln>
        </p:spPr>
        <p:txBody>
          <a:bodyPr/>
          <a:lstStyle/>
          <a:p>
            <a:endParaRPr lang="en-US"/>
          </a:p>
        </p:txBody>
      </p:sp>
      <p:cxnSp>
        <p:nvCxnSpPr>
          <p:cNvPr id="49163" name="AutoShape 1663"/>
          <p:cNvCxnSpPr>
            <a:cxnSpLocks noChangeShapeType="1"/>
            <a:stCxn id="49162" idx="1"/>
          </p:cNvCxnSpPr>
          <p:nvPr/>
        </p:nvCxnSpPr>
        <p:spPr bwMode="auto">
          <a:xfrm rot="10800000" flipH="1">
            <a:off x="5143500" y="3573463"/>
            <a:ext cx="3714750" cy="34925"/>
          </a:xfrm>
          <a:prstGeom prst="straightConnector1">
            <a:avLst/>
          </a:prstGeom>
          <a:noFill/>
          <a:ln w="9525">
            <a:solidFill>
              <a:srgbClr val="000000"/>
            </a:solidFill>
            <a:round/>
            <a:headEnd/>
            <a:tailEnd/>
          </a:ln>
        </p:spPr>
      </p:cxnSp>
      <p:cxnSp>
        <p:nvCxnSpPr>
          <p:cNvPr id="49164" name="AutoShape 1664"/>
          <p:cNvCxnSpPr>
            <a:cxnSpLocks noChangeShapeType="1"/>
          </p:cNvCxnSpPr>
          <p:nvPr/>
        </p:nvCxnSpPr>
        <p:spPr bwMode="auto">
          <a:xfrm rot="5400000">
            <a:off x="5430044" y="4358482"/>
            <a:ext cx="1571625" cy="1587"/>
          </a:xfrm>
          <a:prstGeom prst="straightConnector1">
            <a:avLst/>
          </a:prstGeom>
          <a:noFill/>
          <a:ln w="9525">
            <a:solidFill>
              <a:srgbClr val="000000"/>
            </a:solidFill>
            <a:round/>
            <a:headEnd/>
            <a:tailEnd/>
          </a:ln>
        </p:spPr>
      </p:cxnSp>
      <p:cxnSp>
        <p:nvCxnSpPr>
          <p:cNvPr id="49165" name="AutoShape 1665"/>
          <p:cNvCxnSpPr>
            <a:cxnSpLocks noChangeShapeType="1"/>
          </p:cNvCxnSpPr>
          <p:nvPr/>
        </p:nvCxnSpPr>
        <p:spPr bwMode="auto">
          <a:xfrm rot="5400000">
            <a:off x="6787356" y="4358482"/>
            <a:ext cx="1571625" cy="1588"/>
          </a:xfrm>
          <a:prstGeom prst="straightConnector1">
            <a:avLst/>
          </a:prstGeom>
          <a:noFill/>
          <a:ln w="9525">
            <a:solidFill>
              <a:srgbClr val="000000"/>
            </a:solidFill>
            <a:round/>
            <a:headEnd/>
            <a:tailEnd/>
          </a:ln>
        </p:spPr>
      </p:cxnSp>
      <p:grpSp>
        <p:nvGrpSpPr>
          <p:cNvPr id="49161" name="Group 2269"/>
          <p:cNvGrpSpPr>
            <a:grpSpLocks/>
          </p:cNvGrpSpPr>
          <p:nvPr/>
        </p:nvGrpSpPr>
        <p:grpSpPr bwMode="auto">
          <a:xfrm>
            <a:off x="5429250" y="2286000"/>
            <a:ext cx="3071813" cy="1214438"/>
            <a:chOff x="1624" y="4848"/>
            <a:chExt cx="4967" cy="2215"/>
          </a:xfrm>
        </p:grpSpPr>
        <p:grpSp>
          <p:nvGrpSpPr>
            <p:cNvPr id="49166" name="Group 2270"/>
            <p:cNvGrpSpPr>
              <a:grpSpLocks/>
            </p:cNvGrpSpPr>
            <p:nvPr/>
          </p:nvGrpSpPr>
          <p:grpSpPr bwMode="auto">
            <a:xfrm>
              <a:off x="1822" y="4897"/>
              <a:ext cx="435" cy="775"/>
              <a:chOff x="3897" y="1856"/>
              <a:chExt cx="330" cy="714"/>
            </a:xfrm>
          </p:grpSpPr>
          <p:sp>
            <p:nvSpPr>
              <p:cNvPr id="49754" name="Freeform 2271"/>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755" name="Freeform 2272"/>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756" name="Freeform 2273"/>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757" name="Freeform 2274"/>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758" name="Freeform 2275"/>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759" name="Freeform 2276"/>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760" name="Freeform 2277"/>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761" name="Freeform 2278"/>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9180" name="Group 2279"/>
              <p:cNvGrpSpPr>
                <a:grpSpLocks/>
              </p:cNvGrpSpPr>
              <p:nvPr/>
            </p:nvGrpSpPr>
            <p:grpSpPr bwMode="auto">
              <a:xfrm>
                <a:off x="4029" y="1856"/>
                <a:ext cx="96" cy="111"/>
                <a:chOff x="3654" y="1129"/>
                <a:chExt cx="96" cy="111"/>
              </a:xfrm>
            </p:grpSpPr>
            <p:sp>
              <p:nvSpPr>
                <p:cNvPr id="49763" name="Freeform 2280"/>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764" name="Freeform 2281"/>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765" name="Freeform 2282"/>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766" name="Freeform 2283"/>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767" name="Freeform 2284"/>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768" name="Freeform 2285"/>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769" name="Line 2286"/>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770" name="Freeform 2287"/>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771" name="Freeform 2288"/>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9182" name="Group 2289"/>
            <p:cNvGrpSpPr>
              <a:grpSpLocks/>
            </p:cNvGrpSpPr>
            <p:nvPr/>
          </p:nvGrpSpPr>
          <p:grpSpPr bwMode="auto">
            <a:xfrm>
              <a:off x="2302" y="4869"/>
              <a:ext cx="435" cy="775"/>
              <a:chOff x="3897" y="1856"/>
              <a:chExt cx="330" cy="714"/>
            </a:xfrm>
          </p:grpSpPr>
          <p:sp>
            <p:nvSpPr>
              <p:cNvPr id="49736" name="Freeform 2290"/>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737" name="Freeform 2291"/>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738" name="Freeform 2292"/>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739" name="Freeform 2293"/>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740" name="Freeform 2294"/>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741" name="Freeform 2295"/>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742" name="Freeform 2296"/>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743" name="Freeform 2297"/>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9183" name="Group 2298"/>
              <p:cNvGrpSpPr>
                <a:grpSpLocks/>
              </p:cNvGrpSpPr>
              <p:nvPr/>
            </p:nvGrpSpPr>
            <p:grpSpPr bwMode="auto">
              <a:xfrm>
                <a:off x="4029" y="1856"/>
                <a:ext cx="96" cy="111"/>
                <a:chOff x="3654" y="1129"/>
                <a:chExt cx="96" cy="111"/>
              </a:xfrm>
            </p:grpSpPr>
            <p:sp>
              <p:nvSpPr>
                <p:cNvPr id="49745" name="Freeform 2299"/>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746" name="Freeform 2300"/>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747" name="Freeform 2301"/>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748" name="Freeform 2302"/>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749" name="Freeform 2303"/>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750" name="Freeform 2304"/>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751" name="Line 2305"/>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752" name="Freeform 2306"/>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753" name="Freeform 2307"/>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9184" name="Group 2308"/>
            <p:cNvGrpSpPr>
              <a:grpSpLocks/>
            </p:cNvGrpSpPr>
            <p:nvPr/>
          </p:nvGrpSpPr>
          <p:grpSpPr bwMode="auto">
            <a:xfrm>
              <a:off x="2821" y="4869"/>
              <a:ext cx="435" cy="775"/>
              <a:chOff x="3897" y="1856"/>
              <a:chExt cx="330" cy="714"/>
            </a:xfrm>
          </p:grpSpPr>
          <p:sp>
            <p:nvSpPr>
              <p:cNvPr id="49718" name="Freeform 2309"/>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719" name="Freeform 2310"/>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720" name="Freeform 2311"/>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721" name="Freeform 2312"/>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722" name="Freeform 2313"/>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723" name="Freeform 2314"/>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724" name="Freeform 2315"/>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725" name="Freeform 2316"/>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9185" name="Group 2317"/>
              <p:cNvGrpSpPr>
                <a:grpSpLocks/>
              </p:cNvGrpSpPr>
              <p:nvPr/>
            </p:nvGrpSpPr>
            <p:grpSpPr bwMode="auto">
              <a:xfrm>
                <a:off x="4029" y="1856"/>
                <a:ext cx="96" cy="111"/>
                <a:chOff x="3654" y="1129"/>
                <a:chExt cx="96" cy="111"/>
              </a:xfrm>
            </p:grpSpPr>
            <p:sp>
              <p:nvSpPr>
                <p:cNvPr id="49727" name="Freeform 2318"/>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728" name="Freeform 2319"/>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729" name="Freeform 2320"/>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730" name="Freeform 2321"/>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731" name="Freeform 2322"/>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732" name="Freeform 2323"/>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733" name="Line 2324"/>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734" name="Freeform 2325"/>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735" name="Freeform 2326"/>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9186" name="Group 2327"/>
            <p:cNvGrpSpPr>
              <a:grpSpLocks/>
            </p:cNvGrpSpPr>
            <p:nvPr/>
          </p:nvGrpSpPr>
          <p:grpSpPr bwMode="auto">
            <a:xfrm>
              <a:off x="3385" y="4885"/>
              <a:ext cx="435" cy="775"/>
              <a:chOff x="3897" y="1856"/>
              <a:chExt cx="330" cy="714"/>
            </a:xfrm>
          </p:grpSpPr>
          <p:sp>
            <p:nvSpPr>
              <p:cNvPr id="49700" name="Freeform 2328"/>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701" name="Freeform 2329"/>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702" name="Freeform 2330"/>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703" name="Freeform 2331"/>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704" name="Freeform 2332"/>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705" name="Freeform 2333"/>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706" name="Freeform 2334"/>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707" name="Freeform 2335"/>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9187" name="Group 2336"/>
              <p:cNvGrpSpPr>
                <a:grpSpLocks/>
              </p:cNvGrpSpPr>
              <p:nvPr/>
            </p:nvGrpSpPr>
            <p:grpSpPr bwMode="auto">
              <a:xfrm>
                <a:off x="4029" y="1856"/>
                <a:ext cx="96" cy="111"/>
                <a:chOff x="3654" y="1129"/>
                <a:chExt cx="96" cy="111"/>
              </a:xfrm>
            </p:grpSpPr>
            <p:sp>
              <p:nvSpPr>
                <p:cNvPr id="49709" name="Freeform 2337"/>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710" name="Freeform 2338"/>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711" name="Freeform 2339"/>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712" name="Freeform 2340"/>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713" name="Freeform 2341"/>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714" name="Freeform 2342"/>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715" name="Line 2343"/>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716" name="Freeform 2344"/>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717" name="Freeform 2345"/>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9188" name="Group 2346"/>
            <p:cNvGrpSpPr>
              <a:grpSpLocks/>
            </p:cNvGrpSpPr>
            <p:nvPr/>
          </p:nvGrpSpPr>
          <p:grpSpPr bwMode="auto">
            <a:xfrm>
              <a:off x="3865" y="4857"/>
              <a:ext cx="435" cy="775"/>
              <a:chOff x="3897" y="1856"/>
              <a:chExt cx="330" cy="714"/>
            </a:xfrm>
          </p:grpSpPr>
          <p:sp>
            <p:nvSpPr>
              <p:cNvPr id="49682" name="Freeform 2347"/>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683" name="Freeform 2348"/>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684" name="Freeform 2349"/>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685" name="Freeform 2350"/>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686" name="Freeform 2351"/>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687" name="Freeform 2352"/>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688" name="Freeform 2353"/>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689" name="Freeform 2354"/>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9189" name="Group 2355"/>
              <p:cNvGrpSpPr>
                <a:grpSpLocks/>
              </p:cNvGrpSpPr>
              <p:nvPr/>
            </p:nvGrpSpPr>
            <p:grpSpPr bwMode="auto">
              <a:xfrm>
                <a:off x="4029" y="1856"/>
                <a:ext cx="96" cy="111"/>
                <a:chOff x="3654" y="1129"/>
                <a:chExt cx="96" cy="111"/>
              </a:xfrm>
            </p:grpSpPr>
            <p:sp>
              <p:nvSpPr>
                <p:cNvPr id="49691" name="Freeform 2356"/>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692" name="Freeform 2357"/>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693" name="Freeform 2358"/>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694" name="Freeform 2359"/>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695" name="Freeform 2360"/>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696" name="Freeform 2361"/>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697" name="Line 2362"/>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698" name="Freeform 2363"/>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699" name="Freeform 2364"/>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9190" name="Group 2365"/>
            <p:cNvGrpSpPr>
              <a:grpSpLocks/>
            </p:cNvGrpSpPr>
            <p:nvPr/>
          </p:nvGrpSpPr>
          <p:grpSpPr bwMode="auto">
            <a:xfrm>
              <a:off x="4384" y="4857"/>
              <a:ext cx="435" cy="775"/>
              <a:chOff x="3897" y="1856"/>
              <a:chExt cx="330" cy="714"/>
            </a:xfrm>
          </p:grpSpPr>
          <p:sp>
            <p:nvSpPr>
              <p:cNvPr id="49664" name="Freeform 2366"/>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665" name="Freeform 2367"/>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666" name="Freeform 2368"/>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667" name="Freeform 2369"/>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668" name="Freeform 2370"/>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669" name="Freeform 2371"/>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670" name="Freeform 2372"/>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671" name="Freeform 2373"/>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9191" name="Group 2374"/>
              <p:cNvGrpSpPr>
                <a:grpSpLocks/>
              </p:cNvGrpSpPr>
              <p:nvPr/>
            </p:nvGrpSpPr>
            <p:grpSpPr bwMode="auto">
              <a:xfrm>
                <a:off x="4029" y="1856"/>
                <a:ext cx="96" cy="111"/>
                <a:chOff x="3654" y="1129"/>
                <a:chExt cx="96" cy="111"/>
              </a:xfrm>
            </p:grpSpPr>
            <p:sp>
              <p:nvSpPr>
                <p:cNvPr id="49673" name="Freeform 2375"/>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674" name="Freeform 2376"/>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675" name="Freeform 2377"/>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676" name="Freeform 2378"/>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677" name="Freeform 2379"/>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678" name="Freeform 2380"/>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679" name="Line 2381"/>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680" name="Freeform 2382"/>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681" name="Freeform 2383"/>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9192" name="Group 2384"/>
            <p:cNvGrpSpPr>
              <a:grpSpLocks/>
            </p:cNvGrpSpPr>
            <p:nvPr/>
          </p:nvGrpSpPr>
          <p:grpSpPr bwMode="auto">
            <a:xfrm>
              <a:off x="6095" y="4845"/>
              <a:ext cx="435" cy="775"/>
              <a:chOff x="3897" y="1856"/>
              <a:chExt cx="330" cy="714"/>
            </a:xfrm>
          </p:grpSpPr>
          <p:sp>
            <p:nvSpPr>
              <p:cNvPr id="49646" name="Freeform 2385"/>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647" name="Freeform 2386"/>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648" name="Freeform 2387"/>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649" name="Freeform 2388"/>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650" name="Freeform 2389"/>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651" name="Freeform 2390"/>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652" name="Freeform 2391"/>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653" name="Freeform 2392"/>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9193" name="Group 2393"/>
              <p:cNvGrpSpPr>
                <a:grpSpLocks/>
              </p:cNvGrpSpPr>
              <p:nvPr/>
            </p:nvGrpSpPr>
            <p:grpSpPr bwMode="auto">
              <a:xfrm>
                <a:off x="4029" y="1856"/>
                <a:ext cx="96" cy="111"/>
                <a:chOff x="3654" y="1129"/>
                <a:chExt cx="96" cy="111"/>
              </a:xfrm>
            </p:grpSpPr>
            <p:sp>
              <p:nvSpPr>
                <p:cNvPr id="49655" name="Freeform 2394"/>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656" name="Freeform 2395"/>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657" name="Freeform 2396"/>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658" name="Freeform 2397"/>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659" name="Freeform 2398"/>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660" name="Freeform 2399"/>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661" name="Line 2400"/>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662" name="Freeform 2401"/>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663" name="Freeform 2402"/>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9194" name="Group 2403"/>
            <p:cNvGrpSpPr>
              <a:grpSpLocks/>
            </p:cNvGrpSpPr>
            <p:nvPr/>
          </p:nvGrpSpPr>
          <p:grpSpPr bwMode="auto">
            <a:xfrm>
              <a:off x="5573" y="4885"/>
              <a:ext cx="435" cy="775"/>
              <a:chOff x="3897" y="1856"/>
              <a:chExt cx="330" cy="714"/>
            </a:xfrm>
          </p:grpSpPr>
          <p:sp>
            <p:nvSpPr>
              <p:cNvPr id="49628" name="Freeform 2404"/>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629" name="Freeform 2405"/>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630" name="Freeform 2406"/>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631" name="Freeform 2407"/>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632" name="Freeform 2408"/>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633" name="Freeform 2409"/>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634" name="Freeform 2410"/>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635" name="Freeform 2411"/>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9195" name="Group 2412"/>
              <p:cNvGrpSpPr>
                <a:grpSpLocks/>
              </p:cNvGrpSpPr>
              <p:nvPr/>
            </p:nvGrpSpPr>
            <p:grpSpPr bwMode="auto">
              <a:xfrm>
                <a:off x="4029" y="1856"/>
                <a:ext cx="96" cy="111"/>
                <a:chOff x="3654" y="1129"/>
                <a:chExt cx="96" cy="111"/>
              </a:xfrm>
            </p:grpSpPr>
            <p:sp>
              <p:nvSpPr>
                <p:cNvPr id="49637" name="Freeform 2413"/>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638" name="Freeform 2414"/>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639" name="Freeform 2415"/>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640" name="Freeform 2416"/>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641" name="Freeform 2417"/>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642" name="Freeform 2418"/>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643" name="Line 2419"/>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644" name="Freeform 2420"/>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645" name="Freeform 2421"/>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9196" name="Group 2422"/>
            <p:cNvGrpSpPr>
              <a:grpSpLocks/>
            </p:cNvGrpSpPr>
            <p:nvPr/>
          </p:nvGrpSpPr>
          <p:grpSpPr bwMode="auto">
            <a:xfrm>
              <a:off x="4974" y="4911"/>
              <a:ext cx="435" cy="775"/>
              <a:chOff x="3897" y="1856"/>
              <a:chExt cx="330" cy="714"/>
            </a:xfrm>
          </p:grpSpPr>
          <p:sp>
            <p:nvSpPr>
              <p:cNvPr id="49610" name="Freeform 242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611" name="Freeform 242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612" name="Freeform 242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613" name="Freeform 242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614" name="Freeform 242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615" name="Freeform 242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616" name="Freeform 242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617" name="Freeform 243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9197" name="Group 2431"/>
              <p:cNvGrpSpPr>
                <a:grpSpLocks/>
              </p:cNvGrpSpPr>
              <p:nvPr/>
            </p:nvGrpSpPr>
            <p:grpSpPr bwMode="auto">
              <a:xfrm>
                <a:off x="4029" y="1856"/>
                <a:ext cx="96" cy="111"/>
                <a:chOff x="3654" y="1129"/>
                <a:chExt cx="96" cy="111"/>
              </a:xfrm>
            </p:grpSpPr>
            <p:sp>
              <p:nvSpPr>
                <p:cNvPr id="49619" name="Freeform 243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620" name="Freeform 243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621" name="Freeform 243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622" name="Freeform 243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623" name="Freeform 243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624" name="Freeform 243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625" name="Line 243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626" name="Freeform 243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627" name="Freeform 244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9198" name="Group 2441"/>
            <p:cNvGrpSpPr>
              <a:grpSpLocks/>
            </p:cNvGrpSpPr>
            <p:nvPr/>
          </p:nvGrpSpPr>
          <p:grpSpPr bwMode="auto">
            <a:xfrm>
              <a:off x="1643" y="5503"/>
              <a:ext cx="435" cy="775"/>
              <a:chOff x="3897" y="1856"/>
              <a:chExt cx="330" cy="714"/>
            </a:xfrm>
          </p:grpSpPr>
          <p:sp>
            <p:nvSpPr>
              <p:cNvPr id="49592" name="Freeform 2442"/>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593" name="Freeform 2443"/>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594" name="Freeform 2444"/>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595" name="Freeform 2445"/>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596" name="Freeform 2446"/>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597" name="Freeform 2447"/>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598" name="Freeform 2448"/>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599" name="Freeform 2449"/>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9199" name="Group 2450"/>
              <p:cNvGrpSpPr>
                <a:grpSpLocks/>
              </p:cNvGrpSpPr>
              <p:nvPr/>
            </p:nvGrpSpPr>
            <p:grpSpPr bwMode="auto">
              <a:xfrm>
                <a:off x="4029" y="1856"/>
                <a:ext cx="96" cy="111"/>
                <a:chOff x="3654" y="1129"/>
                <a:chExt cx="96" cy="111"/>
              </a:xfrm>
            </p:grpSpPr>
            <p:sp>
              <p:nvSpPr>
                <p:cNvPr id="49601" name="Freeform 2451"/>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602" name="Freeform 2452"/>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603" name="Freeform 2453"/>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604" name="Freeform 2454"/>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605" name="Freeform 2455"/>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606" name="Freeform 2456"/>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607" name="Line 2457"/>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608" name="Freeform 2458"/>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609" name="Freeform 2459"/>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9200" name="Group 2460"/>
            <p:cNvGrpSpPr>
              <a:grpSpLocks/>
            </p:cNvGrpSpPr>
            <p:nvPr/>
          </p:nvGrpSpPr>
          <p:grpSpPr bwMode="auto">
            <a:xfrm>
              <a:off x="2070" y="5408"/>
              <a:ext cx="435" cy="775"/>
              <a:chOff x="3897" y="1856"/>
              <a:chExt cx="330" cy="714"/>
            </a:xfrm>
          </p:grpSpPr>
          <p:sp>
            <p:nvSpPr>
              <p:cNvPr id="49574" name="Freeform 2461"/>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575" name="Freeform 2462"/>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576" name="Freeform 2463"/>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577" name="Freeform 2464"/>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578" name="Freeform 2465"/>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579" name="Freeform 2466"/>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580" name="Freeform 2467"/>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581" name="Freeform 2468"/>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9201" name="Group 2469"/>
              <p:cNvGrpSpPr>
                <a:grpSpLocks/>
              </p:cNvGrpSpPr>
              <p:nvPr/>
            </p:nvGrpSpPr>
            <p:grpSpPr bwMode="auto">
              <a:xfrm>
                <a:off x="4029" y="1856"/>
                <a:ext cx="96" cy="111"/>
                <a:chOff x="3654" y="1129"/>
                <a:chExt cx="96" cy="111"/>
              </a:xfrm>
            </p:grpSpPr>
            <p:sp>
              <p:nvSpPr>
                <p:cNvPr id="49583" name="Freeform 2470"/>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584" name="Freeform 2471"/>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585" name="Freeform 2472"/>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586" name="Freeform 2473"/>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587" name="Freeform 2474"/>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588" name="Freeform 2475"/>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589" name="Line 2476"/>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590" name="Freeform 2477"/>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591" name="Freeform 2478"/>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9202" name="Group 2479"/>
            <p:cNvGrpSpPr>
              <a:grpSpLocks/>
            </p:cNvGrpSpPr>
            <p:nvPr/>
          </p:nvGrpSpPr>
          <p:grpSpPr bwMode="auto">
            <a:xfrm>
              <a:off x="1569" y="6184"/>
              <a:ext cx="435" cy="775"/>
              <a:chOff x="3897" y="1856"/>
              <a:chExt cx="330" cy="714"/>
            </a:xfrm>
          </p:grpSpPr>
          <p:sp>
            <p:nvSpPr>
              <p:cNvPr id="49556" name="Freeform 2480"/>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557" name="Freeform 2481"/>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558" name="Freeform 2482"/>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559" name="Freeform 2483"/>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560" name="Freeform 2484"/>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561" name="Freeform 2485"/>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562" name="Freeform 2486"/>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563" name="Freeform 2487"/>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9203" name="Group 2488"/>
              <p:cNvGrpSpPr>
                <a:grpSpLocks/>
              </p:cNvGrpSpPr>
              <p:nvPr/>
            </p:nvGrpSpPr>
            <p:grpSpPr bwMode="auto">
              <a:xfrm>
                <a:off x="4029" y="1856"/>
                <a:ext cx="96" cy="111"/>
                <a:chOff x="3654" y="1129"/>
                <a:chExt cx="96" cy="111"/>
              </a:xfrm>
            </p:grpSpPr>
            <p:sp>
              <p:nvSpPr>
                <p:cNvPr id="49565" name="Freeform 2489"/>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566" name="Freeform 2490"/>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567" name="Freeform 2491"/>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568" name="Freeform 2492"/>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569" name="Freeform 2493"/>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570" name="Freeform 2494"/>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571" name="Line 2495"/>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572" name="Freeform 2496"/>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573" name="Freeform 2497"/>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9204" name="Group 2498"/>
            <p:cNvGrpSpPr>
              <a:grpSpLocks/>
            </p:cNvGrpSpPr>
            <p:nvPr/>
          </p:nvGrpSpPr>
          <p:grpSpPr bwMode="auto">
            <a:xfrm>
              <a:off x="2459" y="5486"/>
              <a:ext cx="435" cy="775"/>
              <a:chOff x="3897" y="1856"/>
              <a:chExt cx="330" cy="714"/>
            </a:xfrm>
          </p:grpSpPr>
          <p:sp>
            <p:nvSpPr>
              <p:cNvPr id="49538" name="Freeform 2499"/>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539" name="Freeform 2500"/>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540" name="Freeform 2501"/>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541" name="Freeform 2502"/>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542" name="Freeform 2503"/>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543" name="Freeform 2504"/>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544" name="Freeform 2505"/>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545" name="Freeform 2506"/>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9205" name="Group 2507"/>
              <p:cNvGrpSpPr>
                <a:grpSpLocks/>
              </p:cNvGrpSpPr>
              <p:nvPr/>
            </p:nvGrpSpPr>
            <p:grpSpPr bwMode="auto">
              <a:xfrm>
                <a:off x="4029" y="1856"/>
                <a:ext cx="96" cy="111"/>
                <a:chOff x="3654" y="1129"/>
                <a:chExt cx="96" cy="111"/>
              </a:xfrm>
            </p:grpSpPr>
            <p:sp>
              <p:nvSpPr>
                <p:cNvPr id="49547" name="Freeform 2508"/>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548" name="Freeform 2509"/>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549" name="Freeform 2510"/>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550" name="Freeform 2511"/>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551" name="Freeform 2512"/>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552" name="Freeform 2513"/>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553" name="Line 2514"/>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554" name="Freeform 2515"/>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555" name="Freeform 2516"/>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9206" name="Group 2517"/>
            <p:cNvGrpSpPr>
              <a:grpSpLocks/>
            </p:cNvGrpSpPr>
            <p:nvPr/>
          </p:nvGrpSpPr>
          <p:grpSpPr bwMode="auto">
            <a:xfrm>
              <a:off x="1926" y="6132"/>
              <a:ext cx="435" cy="775"/>
              <a:chOff x="3897" y="1856"/>
              <a:chExt cx="330" cy="714"/>
            </a:xfrm>
          </p:grpSpPr>
          <p:sp>
            <p:nvSpPr>
              <p:cNvPr id="49520" name="Freeform 2518"/>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521" name="Freeform 2519"/>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522" name="Freeform 2520"/>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523" name="Freeform 2521"/>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524" name="Freeform 2522"/>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525" name="Freeform 2523"/>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526" name="Freeform 2524"/>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527" name="Freeform 2525"/>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9207" name="Group 2526"/>
              <p:cNvGrpSpPr>
                <a:grpSpLocks/>
              </p:cNvGrpSpPr>
              <p:nvPr/>
            </p:nvGrpSpPr>
            <p:grpSpPr bwMode="auto">
              <a:xfrm>
                <a:off x="4029" y="1856"/>
                <a:ext cx="96" cy="111"/>
                <a:chOff x="3654" y="1129"/>
                <a:chExt cx="96" cy="111"/>
              </a:xfrm>
            </p:grpSpPr>
            <p:sp>
              <p:nvSpPr>
                <p:cNvPr id="49529" name="Freeform 2527"/>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530" name="Freeform 2528"/>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531" name="Freeform 2529"/>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532" name="Freeform 2530"/>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533" name="Freeform 2531"/>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534" name="Freeform 2532"/>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535" name="Line 2533"/>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536" name="Freeform 2534"/>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537" name="Freeform 2535"/>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9208" name="Group 2536"/>
            <p:cNvGrpSpPr>
              <a:grpSpLocks/>
            </p:cNvGrpSpPr>
            <p:nvPr/>
          </p:nvGrpSpPr>
          <p:grpSpPr bwMode="auto">
            <a:xfrm>
              <a:off x="2764" y="6175"/>
              <a:ext cx="435" cy="775"/>
              <a:chOff x="3897" y="1856"/>
              <a:chExt cx="330" cy="714"/>
            </a:xfrm>
          </p:grpSpPr>
          <p:sp>
            <p:nvSpPr>
              <p:cNvPr id="49502" name="Freeform 2537"/>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503" name="Freeform 2538"/>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504" name="Freeform 2539"/>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505" name="Freeform 2540"/>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506" name="Freeform 2541"/>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507" name="Freeform 2542"/>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508" name="Freeform 2543"/>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509" name="Freeform 2544"/>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9209" name="Group 2545"/>
              <p:cNvGrpSpPr>
                <a:grpSpLocks/>
              </p:cNvGrpSpPr>
              <p:nvPr/>
            </p:nvGrpSpPr>
            <p:grpSpPr bwMode="auto">
              <a:xfrm>
                <a:off x="4029" y="1856"/>
                <a:ext cx="96" cy="111"/>
                <a:chOff x="3654" y="1129"/>
                <a:chExt cx="96" cy="111"/>
              </a:xfrm>
            </p:grpSpPr>
            <p:sp>
              <p:nvSpPr>
                <p:cNvPr id="49511" name="Freeform 2546"/>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512" name="Freeform 2547"/>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513" name="Freeform 2548"/>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514" name="Freeform 2549"/>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515" name="Freeform 2550"/>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516" name="Freeform 2551"/>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517" name="Line 2552"/>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518" name="Freeform 2553"/>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519" name="Freeform 2554"/>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9210" name="Group 2555"/>
            <p:cNvGrpSpPr>
              <a:grpSpLocks/>
            </p:cNvGrpSpPr>
            <p:nvPr/>
          </p:nvGrpSpPr>
          <p:grpSpPr bwMode="auto">
            <a:xfrm>
              <a:off x="2330" y="6284"/>
              <a:ext cx="435" cy="775"/>
              <a:chOff x="3897" y="1856"/>
              <a:chExt cx="330" cy="714"/>
            </a:xfrm>
          </p:grpSpPr>
          <p:sp>
            <p:nvSpPr>
              <p:cNvPr id="49484" name="Freeform 2556"/>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485" name="Freeform 2557"/>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486" name="Freeform 2558"/>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487" name="Freeform 2559"/>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488" name="Freeform 2560"/>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489" name="Freeform 2561"/>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490" name="Freeform 2562"/>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491" name="Freeform 2563"/>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9211" name="Group 2564"/>
              <p:cNvGrpSpPr>
                <a:grpSpLocks/>
              </p:cNvGrpSpPr>
              <p:nvPr/>
            </p:nvGrpSpPr>
            <p:grpSpPr bwMode="auto">
              <a:xfrm>
                <a:off x="4029" y="1856"/>
                <a:ext cx="96" cy="111"/>
                <a:chOff x="3654" y="1129"/>
                <a:chExt cx="96" cy="111"/>
              </a:xfrm>
            </p:grpSpPr>
            <p:sp>
              <p:nvSpPr>
                <p:cNvPr id="49493" name="Freeform 2565"/>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494" name="Freeform 2566"/>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495" name="Freeform 2567"/>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496" name="Freeform 2568"/>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497" name="Freeform 2569"/>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498" name="Freeform 2570"/>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499" name="Line 2571"/>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500" name="Freeform 2572"/>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501" name="Freeform 2573"/>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9212" name="Group 2574"/>
            <p:cNvGrpSpPr>
              <a:grpSpLocks/>
            </p:cNvGrpSpPr>
            <p:nvPr/>
          </p:nvGrpSpPr>
          <p:grpSpPr bwMode="auto">
            <a:xfrm>
              <a:off x="3336" y="5474"/>
              <a:ext cx="435" cy="775"/>
              <a:chOff x="3897" y="1856"/>
              <a:chExt cx="330" cy="714"/>
            </a:xfrm>
          </p:grpSpPr>
          <p:sp>
            <p:nvSpPr>
              <p:cNvPr id="49466" name="Freeform 2575"/>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467" name="Freeform 2576"/>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468" name="Freeform 2577"/>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469" name="Freeform 2578"/>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470" name="Freeform 2579"/>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471" name="Freeform 2580"/>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472" name="Freeform 2581"/>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473" name="Freeform 2582"/>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9213" name="Group 2583"/>
              <p:cNvGrpSpPr>
                <a:grpSpLocks/>
              </p:cNvGrpSpPr>
              <p:nvPr/>
            </p:nvGrpSpPr>
            <p:grpSpPr bwMode="auto">
              <a:xfrm>
                <a:off x="4029" y="1856"/>
                <a:ext cx="96" cy="111"/>
                <a:chOff x="3654" y="1129"/>
                <a:chExt cx="96" cy="111"/>
              </a:xfrm>
            </p:grpSpPr>
            <p:sp>
              <p:nvSpPr>
                <p:cNvPr id="49475" name="Freeform 2584"/>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476" name="Freeform 2585"/>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477" name="Freeform 2586"/>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478" name="Freeform 2587"/>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479" name="Freeform 2588"/>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480" name="Freeform 2589"/>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481" name="Line 2590"/>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482" name="Freeform 2591"/>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483" name="Freeform 2592"/>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9222" name="Group 2593"/>
            <p:cNvGrpSpPr>
              <a:grpSpLocks/>
            </p:cNvGrpSpPr>
            <p:nvPr/>
          </p:nvGrpSpPr>
          <p:grpSpPr bwMode="auto">
            <a:xfrm>
              <a:off x="2944" y="5424"/>
              <a:ext cx="435" cy="775"/>
              <a:chOff x="3897" y="1856"/>
              <a:chExt cx="330" cy="714"/>
            </a:xfrm>
          </p:grpSpPr>
          <p:sp>
            <p:nvSpPr>
              <p:cNvPr id="49448" name="Freeform 2594"/>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449" name="Freeform 2595"/>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450" name="Freeform 2596"/>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451" name="Freeform 2597"/>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452" name="Freeform 2598"/>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453" name="Freeform 2599"/>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454" name="Freeform 2600"/>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455" name="Freeform 2601"/>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9240" name="Group 2602"/>
              <p:cNvGrpSpPr>
                <a:grpSpLocks/>
              </p:cNvGrpSpPr>
              <p:nvPr/>
            </p:nvGrpSpPr>
            <p:grpSpPr bwMode="auto">
              <a:xfrm>
                <a:off x="4029" y="1856"/>
                <a:ext cx="96" cy="111"/>
                <a:chOff x="3654" y="1129"/>
                <a:chExt cx="96" cy="111"/>
              </a:xfrm>
            </p:grpSpPr>
            <p:sp>
              <p:nvSpPr>
                <p:cNvPr id="49457" name="Freeform 2603"/>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458" name="Freeform 2604"/>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459" name="Freeform 2605"/>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460" name="Freeform 2606"/>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461" name="Freeform 2607"/>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462" name="Freeform 2608"/>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463" name="Line 2609"/>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464" name="Freeform 2610"/>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465" name="Freeform 2611"/>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9258" name="Group 2612"/>
            <p:cNvGrpSpPr>
              <a:grpSpLocks/>
            </p:cNvGrpSpPr>
            <p:nvPr/>
          </p:nvGrpSpPr>
          <p:grpSpPr bwMode="auto">
            <a:xfrm>
              <a:off x="3791" y="5408"/>
              <a:ext cx="435" cy="775"/>
              <a:chOff x="3897" y="1856"/>
              <a:chExt cx="330" cy="714"/>
            </a:xfrm>
          </p:grpSpPr>
          <p:sp>
            <p:nvSpPr>
              <p:cNvPr id="49430" name="Freeform 261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431" name="Freeform 261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432" name="Freeform 261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433" name="Freeform 261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434" name="Freeform 261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435" name="Freeform 261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436" name="Freeform 261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437" name="Freeform 262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9276" name="Group 2621"/>
              <p:cNvGrpSpPr>
                <a:grpSpLocks/>
              </p:cNvGrpSpPr>
              <p:nvPr/>
            </p:nvGrpSpPr>
            <p:grpSpPr bwMode="auto">
              <a:xfrm>
                <a:off x="4029" y="1856"/>
                <a:ext cx="96" cy="111"/>
                <a:chOff x="3654" y="1129"/>
                <a:chExt cx="96" cy="111"/>
              </a:xfrm>
            </p:grpSpPr>
            <p:sp>
              <p:nvSpPr>
                <p:cNvPr id="49439" name="Freeform 262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440" name="Freeform 262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441" name="Freeform 262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442" name="Freeform 262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443" name="Freeform 262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444" name="Freeform 262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445" name="Line 262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446" name="Freeform 262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447" name="Freeform 263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9294" name="Group 2631"/>
            <p:cNvGrpSpPr>
              <a:grpSpLocks/>
            </p:cNvGrpSpPr>
            <p:nvPr/>
          </p:nvGrpSpPr>
          <p:grpSpPr bwMode="auto">
            <a:xfrm>
              <a:off x="3188" y="6191"/>
              <a:ext cx="435" cy="775"/>
              <a:chOff x="3897" y="1856"/>
              <a:chExt cx="330" cy="714"/>
            </a:xfrm>
          </p:grpSpPr>
          <p:sp>
            <p:nvSpPr>
              <p:cNvPr id="49412" name="Freeform 2632"/>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413" name="Freeform 2633"/>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414" name="Freeform 2634"/>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415" name="Freeform 2635"/>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416" name="Freeform 2636"/>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417" name="Freeform 2637"/>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418" name="Freeform 2638"/>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419" name="Freeform 2639"/>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49312" name="Group 2640"/>
              <p:cNvGrpSpPr>
                <a:grpSpLocks/>
              </p:cNvGrpSpPr>
              <p:nvPr/>
            </p:nvGrpSpPr>
            <p:grpSpPr bwMode="auto">
              <a:xfrm>
                <a:off x="4029" y="1856"/>
                <a:ext cx="96" cy="111"/>
                <a:chOff x="3654" y="1129"/>
                <a:chExt cx="96" cy="111"/>
              </a:xfrm>
            </p:grpSpPr>
            <p:sp>
              <p:nvSpPr>
                <p:cNvPr id="49421" name="Freeform 2641"/>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422" name="Freeform 2642"/>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423" name="Freeform 2643"/>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424" name="Freeform 2644"/>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425" name="Freeform 2645"/>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426" name="Freeform 2646"/>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427" name="Line 2647"/>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428" name="Freeform 2648"/>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429" name="Freeform 2649"/>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49330" name="Group 2650"/>
            <p:cNvGrpSpPr>
              <a:grpSpLocks/>
            </p:cNvGrpSpPr>
            <p:nvPr/>
          </p:nvGrpSpPr>
          <p:grpSpPr bwMode="auto">
            <a:xfrm>
              <a:off x="4228" y="5408"/>
              <a:ext cx="435" cy="775"/>
              <a:chOff x="3897" y="1856"/>
              <a:chExt cx="330" cy="714"/>
            </a:xfrm>
          </p:grpSpPr>
          <p:sp>
            <p:nvSpPr>
              <p:cNvPr id="49394" name="Freeform 2651"/>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395" name="Freeform 2652"/>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396" name="Freeform 2653"/>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397" name="Freeform 2654"/>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398" name="Freeform 2655"/>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399" name="Freeform 2656"/>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400" name="Freeform 2657"/>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401" name="Freeform 2658"/>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95232" name="Group 2659"/>
              <p:cNvGrpSpPr>
                <a:grpSpLocks/>
              </p:cNvGrpSpPr>
              <p:nvPr/>
            </p:nvGrpSpPr>
            <p:grpSpPr bwMode="auto">
              <a:xfrm>
                <a:off x="4029" y="1856"/>
                <a:ext cx="96" cy="111"/>
                <a:chOff x="3654" y="1129"/>
                <a:chExt cx="96" cy="111"/>
              </a:xfrm>
            </p:grpSpPr>
            <p:sp>
              <p:nvSpPr>
                <p:cNvPr id="49403" name="Freeform 2660"/>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404" name="Freeform 2661"/>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405" name="Freeform 2662"/>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406" name="Freeform 2663"/>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407" name="Freeform 2664"/>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408" name="Freeform 2665"/>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409" name="Line 2666"/>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410" name="Freeform 2667"/>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411" name="Freeform 2668"/>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95233" name="Group 2669"/>
            <p:cNvGrpSpPr>
              <a:grpSpLocks/>
            </p:cNvGrpSpPr>
            <p:nvPr/>
          </p:nvGrpSpPr>
          <p:grpSpPr bwMode="auto">
            <a:xfrm>
              <a:off x="3652" y="6132"/>
              <a:ext cx="435" cy="775"/>
              <a:chOff x="3897" y="1856"/>
              <a:chExt cx="330" cy="714"/>
            </a:xfrm>
          </p:grpSpPr>
          <p:sp>
            <p:nvSpPr>
              <p:cNvPr id="49376" name="Freeform 2670"/>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377" name="Freeform 2671"/>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378" name="Freeform 2672"/>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379" name="Freeform 2673"/>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380" name="Freeform 2674"/>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381" name="Freeform 2675"/>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382" name="Freeform 2676"/>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383" name="Freeform 2677"/>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95234" name="Group 2678"/>
              <p:cNvGrpSpPr>
                <a:grpSpLocks/>
              </p:cNvGrpSpPr>
              <p:nvPr/>
            </p:nvGrpSpPr>
            <p:grpSpPr bwMode="auto">
              <a:xfrm>
                <a:off x="4029" y="1856"/>
                <a:ext cx="96" cy="111"/>
                <a:chOff x="3654" y="1129"/>
                <a:chExt cx="96" cy="111"/>
              </a:xfrm>
            </p:grpSpPr>
            <p:sp>
              <p:nvSpPr>
                <p:cNvPr id="49385" name="Freeform 2679"/>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386" name="Freeform 2680"/>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387" name="Freeform 2681"/>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388" name="Freeform 2682"/>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389" name="Freeform 2683"/>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390" name="Freeform 2684"/>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391" name="Line 2685"/>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392" name="Freeform 2686"/>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393" name="Freeform 2687"/>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95235" name="Group 2688"/>
            <p:cNvGrpSpPr>
              <a:grpSpLocks/>
            </p:cNvGrpSpPr>
            <p:nvPr/>
          </p:nvGrpSpPr>
          <p:grpSpPr bwMode="auto">
            <a:xfrm>
              <a:off x="5360" y="6067"/>
              <a:ext cx="435" cy="775"/>
              <a:chOff x="3897" y="1856"/>
              <a:chExt cx="330" cy="714"/>
            </a:xfrm>
          </p:grpSpPr>
          <p:sp>
            <p:nvSpPr>
              <p:cNvPr id="49358" name="Freeform 2689"/>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359" name="Freeform 2690"/>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360" name="Freeform 2691"/>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361" name="Freeform 2692"/>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362" name="Freeform 2693"/>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363" name="Freeform 2694"/>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364" name="Freeform 2695"/>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365" name="Freeform 2696"/>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95237" name="Group 2697"/>
              <p:cNvGrpSpPr>
                <a:grpSpLocks/>
              </p:cNvGrpSpPr>
              <p:nvPr/>
            </p:nvGrpSpPr>
            <p:grpSpPr bwMode="auto">
              <a:xfrm>
                <a:off x="4029" y="1856"/>
                <a:ext cx="96" cy="111"/>
                <a:chOff x="3654" y="1129"/>
                <a:chExt cx="96" cy="111"/>
              </a:xfrm>
            </p:grpSpPr>
            <p:sp>
              <p:nvSpPr>
                <p:cNvPr id="49367" name="Freeform 2698"/>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368" name="Freeform 2699"/>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369" name="Freeform 2700"/>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370" name="Freeform 2701"/>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371" name="Freeform 2702"/>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372" name="Freeform 2703"/>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373" name="Line 2704"/>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374" name="Freeform 2705"/>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375" name="Freeform 2706"/>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95238" name="Group 2707"/>
            <p:cNvGrpSpPr>
              <a:grpSpLocks/>
            </p:cNvGrpSpPr>
            <p:nvPr/>
          </p:nvGrpSpPr>
          <p:grpSpPr bwMode="auto">
            <a:xfrm>
              <a:off x="4809" y="5415"/>
              <a:ext cx="435" cy="775"/>
              <a:chOff x="3897" y="1856"/>
              <a:chExt cx="330" cy="714"/>
            </a:xfrm>
          </p:grpSpPr>
          <p:sp>
            <p:nvSpPr>
              <p:cNvPr id="49340" name="Freeform 2708"/>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341" name="Freeform 2709"/>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342" name="Freeform 2710"/>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343" name="Freeform 2711"/>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344" name="Freeform 2712"/>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345" name="Freeform 2713"/>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346" name="Freeform 2714"/>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347" name="Freeform 2715"/>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95239" name="Group 2716"/>
              <p:cNvGrpSpPr>
                <a:grpSpLocks/>
              </p:cNvGrpSpPr>
              <p:nvPr/>
            </p:nvGrpSpPr>
            <p:grpSpPr bwMode="auto">
              <a:xfrm>
                <a:off x="4029" y="1856"/>
                <a:ext cx="96" cy="111"/>
                <a:chOff x="3654" y="1129"/>
                <a:chExt cx="96" cy="111"/>
              </a:xfrm>
            </p:grpSpPr>
            <p:sp>
              <p:nvSpPr>
                <p:cNvPr id="49349" name="Freeform 2717"/>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350" name="Freeform 2718"/>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351" name="Freeform 2719"/>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352" name="Freeform 2720"/>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353" name="Freeform 2721"/>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354" name="Freeform 2722"/>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355" name="Line 2723"/>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356" name="Freeform 2724"/>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357" name="Freeform 2725"/>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95240" name="Group 2726"/>
            <p:cNvGrpSpPr>
              <a:grpSpLocks/>
            </p:cNvGrpSpPr>
            <p:nvPr/>
          </p:nvGrpSpPr>
          <p:grpSpPr bwMode="auto">
            <a:xfrm>
              <a:off x="5308" y="5458"/>
              <a:ext cx="435" cy="775"/>
              <a:chOff x="3897" y="1856"/>
              <a:chExt cx="330" cy="714"/>
            </a:xfrm>
          </p:grpSpPr>
          <p:sp>
            <p:nvSpPr>
              <p:cNvPr id="49322" name="Freeform 2727"/>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323" name="Freeform 2728"/>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324" name="Freeform 2729"/>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325" name="Freeform 2730"/>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326" name="Freeform 2731"/>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327" name="Freeform 2732"/>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328" name="Freeform 2733"/>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329" name="Freeform 2734"/>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95241" name="Group 2735"/>
              <p:cNvGrpSpPr>
                <a:grpSpLocks/>
              </p:cNvGrpSpPr>
              <p:nvPr/>
            </p:nvGrpSpPr>
            <p:grpSpPr bwMode="auto">
              <a:xfrm>
                <a:off x="4029" y="1856"/>
                <a:ext cx="96" cy="111"/>
                <a:chOff x="3654" y="1129"/>
                <a:chExt cx="96" cy="111"/>
              </a:xfrm>
            </p:grpSpPr>
            <p:sp>
              <p:nvSpPr>
                <p:cNvPr id="49331" name="Freeform 2736"/>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332" name="Freeform 2737"/>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333" name="Freeform 2738"/>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334" name="Freeform 2739"/>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335" name="Freeform 2740"/>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336" name="Freeform 2741"/>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337" name="Line 2742"/>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338" name="Freeform 2743"/>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339" name="Freeform 2744"/>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95242" name="Group 2745"/>
            <p:cNvGrpSpPr>
              <a:grpSpLocks/>
            </p:cNvGrpSpPr>
            <p:nvPr/>
          </p:nvGrpSpPr>
          <p:grpSpPr bwMode="auto">
            <a:xfrm>
              <a:off x="5761" y="5560"/>
              <a:ext cx="435" cy="775"/>
              <a:chOff x="3897" y="1856"/>
              <a:chExt cx="330" cy="714"/>
            </a:xfrm>
          </p:grpSpPr>
          <p:sp>
            <p:nvSpPr>
              <p:cNvPr id="49304" name="Freeform 2746"/>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305" name="Freeform 2747"/>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306" name="Freeform 2748"/>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307" name="Freeform 2749"/>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308" name="Freeform 2750"/>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309" name="Freeform 2751"/>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310" name="Freeform 2752"/>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311" name="Freeform 2753"/>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95243" name="Group 2754"/>
              <p:cNvGrpSpPr>
                <a:grpSpLocks/>
              </p:cNvGrpSpPr>
              <p:nvPr/>
            </p:nvGrpSpPr>
            <p:grpSpPr bwMode="auto">
              <a:xfrm>
                <a:off x="4029" y="1856"/>
                <a:ext cx="96" cy="111"/>
                <a:chOff x="3654" y="1129"/>
                <a:chExt cx="96" cy="111"/>
              </a:xfrm>
            </p:grpSpPr>
            <p:sp>
              <p:nvSpPr>
                <p:cNvPr id="49313" name="Freeform 2755"/>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314" name="Freeform 2756"/>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315" name="Freeform 2757"/>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316" name="Freeform 2758"/>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317" name="Freeform 2759"/>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318" name="Freeform 2760"/>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319" name="Line 2761"/>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320" name="Freeform 2762"/>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321" name="Freeform 2763"/>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95244" name="Group 2764"/>
            <p:cNvGrpSpPr>
              <a:grpSpLocks/>
            </p:cNvGrpSpPr>
            <p:nvPr/>
          </p:nvGrpSpPr>
          <p:grpSpPr bwMode="auto">
            <a:xfrm>
              <a:off x="4473" y="6148"/>
              <a:ext cx="435" cy="775"/>
              <a:chOff x="3897" y="1856"/>
              <a:chExt cx="330" cy="714"/>
            </a:xfrm>
          </p:grpSpPr>
          <p:sp>
            <p:nvSpPr>
              <p:cNvPr id="49286" name="Freeform 2765"/>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287" name="Freeform 2766"/>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288" name="Freeform 2767"/>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289" name="Freeform 2768"/>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290" name="Freeform 2769"/>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291" name="Freeform 2770"/>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292" name="Freeform 2771"/>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293" name="Freeform 2772"/>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95245" name="Group 2773"/>
              <p:cNvGrpSpPr>
                <a:grpSpLocks/>
              </p:cNvGrpSpPr>
              <p:nvPr/>
            </p:nvGrpSpPr>
            <p:grpSpPr bwMode="auto">
              <a:xfrm>
                <a:off x="4029" y="1856"/>
                <a:ext cx="96" cy="111"/>
                <a:chOff x="3654" y="1129"/>
                <a:chExt cx="96" cy="111"/>
              </a:xfrm>
            </p:grpSpPr>
            <p:sp>
              <p:nvSpPr>
                <p:cNvPr id="49295" name="Freeform 2774"/>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296" name="Freeform 2775"/>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297" name="Freeform 2776"/>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298" name="Freeform 2777"/>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299" name="Freeform 2778"/>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300" name="Freeform 2779"/>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301" name="Line 2780"/>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302" name="Freeform 2781"/>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303" name="Freeform 2782"/>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95246" name="Group 2783"/>
            <p:cNvGrpSpPr>
              <a:grpSpLocks/>
            </p:cNvGrpSpPr>
            <p:nvPr/>
          </p:nvGrpSpPr>
          <p:grpSpPr bwMode="auto">
            <a:xfrm>
              <a:off x="4925" y="6047"/>
              <a:ext cx="435" cy="775"/>
              <a:chOff x="3897" y="1856"/>
              <a:chExt cx="330" cy="714"/>
            </a:xfrm>
          </p:grpSpPr>
          <p:sp>
            <p:nvSpPr>
              <p:cNvPr id="49268" name="Freeform 2784"/>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269" name="Freeform 2785"/>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270" name="Freeform 2786"/>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271" name="Freeform 2787"/>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272" name="Freeform 2788"/>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273" name="Freeform 2789"/>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274" name="Freeform 2790"/>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275" name="Freeform 2791"/>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95247" name="Group 2792"/>
              <p:cNvGrpSpPr>
                <a:grpSpLocks/>
              </p:cNvGrpSpPr>
              <p:nvPr/>
            </p:nvGrpSpPr>
            <p:grpSpPr bwMode="auto">
              <a:xfrm>
                <a:off x="4029" y="1856"/>
                <a:ext cx="96" cy="111"/>
                <a:chOff x="3654" y="1129"/>
                <a:chExt cx="96" cy="111"/>
              </a:xfrm>
            </p:grpSpPr>
            <p:sp>
              <p:nvSpPr>
                <p:cNvPr id="49277" name="Freeform 2793"/>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278" name="Freeform 2794"/>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279" name="Freeform 2795"/>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280" name="Freeform 2796"/>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281" name="Freeform 2797"/>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282" name="Freeform 2798"/>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283" name="Line 2799"/>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284" name="Freeform 2800"/>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285" name="Freeform 2801"/>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95248" name="Group 2802"/>
            <p:cNvGrpSpPr>
              <a:grpSpLocks/>
            </p:cNvGrpSpPr>
            <p:nvPr/>
          </p:nvGrpSpPr>
          <p:grpSpPr bwMode="auto">
            <a:xfrm>
              <a:off x="4068" y="6175"/>
              <a:ext cx="435" cy="775"/>
              <a:chOff x="3897" y="1856"/>
              <a:chExt cx="330" cy="714"/>
            </a:xfrm>
          </p:grpSpPr>
          <p:sp>
            <p:nvSpPr>
              <p:cNvPr id="49250" name="Freeform 2803"/>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251" name="Freeform 2804"/>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252" name="Freeform 2805"/>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253" name="Freeform 2806"/>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254" name="Freeform 2807"/>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255" name="Freeform 2808"/>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256" name="Freeform 2809"/>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257" name="Freeform 2810"/>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95249" name="Group 2811"/>
              <p:cNvGrpSpPr>
                <a:grpSpLocks/>
              </p:cNvGrpSpPr>
              <p:nvPr/>
            </p:nvGrpSpPr>
            <p:grpSpPr bwMode="auto">
              <a:xfrm>
                <a:off x="4029" y="1856"/>
                <a:ext cx="96" cy="111"/>
                <a:chOff x="3654" y="1129"/>
                <a:chExt cx="96" cy="111"/>
              </a:xfrm>
            </p:grpSpPr>
            <p:sp>
              <p:nvSpPr>
                <p:cNvPr id="49259" name="Freeform 2812"/>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260" name="Freeform 2813"/>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261" name="Freeform 2814"/>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262" name="Freeform 2815"/>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263" name="Freeform 2816"/>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264" name="Freeform 2817"/>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265" name="Line 2818"/>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266" name="Freeform 2819"/>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267" name="Freeform 2820"/>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95250" name="Group 2821"/>
            <p:cNvGrpSpPr>
              <a:grpSpLocks/>
            </p:cNvGrpSpPr>
            <p:nvPr/>
          </p:nvGrpSpPr>
          <p:grpSpPr bwMode="auto">
            <a:xfrm>
              <a:off x="6095" y="5781"/>
              <a:ext cx="435" cy="775"/>
              <a:chOff x="3897" y="1856"/>
              <a:chExt cx="330" cy="714"/>
            </a:xfrm>
          </p:grpSpPr>
          <p:sp>
            <p:nvSpPr>
              <p:cNvPr id="49232" name="Freeform 2822"/>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233" name="Freeform 2823"/>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234" name="Freeform 2824"/>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235" name="Freeform 2825"/>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236" name="Freeform 2826"/>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237" name="Freeform 2827"/>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238" name="Freeform 2828"/>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239" name="Freeform 2829"/>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95251" name="Group 2830"/>
              <p:cNvGrpSpPr>
                <a:grpSpLocks/>
              </p:cNvGrpSpPr>
              <p:nvPr/>
            </p:nvGrpSpPr>
            <p:grpSpPr bwMode="auto">
              <a:xfrm>
                <a:off x="4029" y="1856"/>
                <a:ext cx="96" cy="111"/>
                <a:chOff x="3654" y="1129"/>
                <a:chExt cx="96" cy="111"/>
              </a:xfrm>
            </p:grpSpPr>
            <p:sp>
              <p:nvSpPr>
                <p:cNvPr id="49241" name="Freeform 2831"/>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242" name="Freeform 2832"/>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243" name="Freeform 2833"/>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244" name="Freeform 2834"/>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245" name="Freeform 2835"/>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246" name="Freeform 2836"/>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247" name="Line 2837"/>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248" name="Freeform 2838"/>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249" name="Freeform 2839"/>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nvGrpSpPr>
            <p:cNvPr id="95252" name="Group 2840"/>
            <p:cNvGrpSpPr>
              <a:grpSpLocks/>
            </p:cNvGrpSpPr>
            <p:nvPr/>
          </p:nvGrpSpPr>
          <p:grpSpPr bwMode="auto">
            <a:xfrm>
              <a:off x="5747" y="6191"/>
              <a:ext cx="435" cy="775"/>
              <a:chOff x="3897" y="1856"/>
              <a:chExt cx="330" cy="714"/>
            </a:xfrm>
          </p:grpSpPr>
          <p:sp>
            <p:nvSpPr>
              <p:cNvPr id="49214" name="Freeform 2841"/>
              <p:cNvSpPr>
                <a:spLocks/>
              </p:cNvSpPr>
              <p:nvPr/>
            </p:nvSpPr>
            <p:spPr bwMode="auto">
              <a:xfrm>
                <a:off x="4097" y="2265"/>
                <a:ext cx="22" cy="35"/>
              </a:xfrm>
              <a:custGeom>
                <a:avLst/>
                <a:gdLst>
                  <a:gd name="T0" fmla="*/ 0 w 23"/>
                  <a:gd name="T1" fmla="*/ 33 h 36"/>
                  <a:gd name="T2" fmla="*/ 0 w 23"/>
                  <a:gd name="T3" fmla="*/ 27 h 36"/>
                  <a:gd name="T4" fmla="*/ 0 w 23"/>
                  <a:gd name="T5" fmla="*/ 21 h 36"/>
                  <a:gd name="T6" fmla="*/ 4 w 23"/>
                  <a:gd name="T7" fmla="*/ 16 h 36"/>
                  <a:gd name="T8" fmla="*/ 7 w 23"/>
                  <a:gd name="T9" fmla="*/ 10 h 36"/>
                  <a:gd name="T10" fmla="*/ 11 w 23"/>
                  <a:gd name="T11" fmla="*/ 6 h 36"/>
                  <a:gd name="T12" fmla="*/ 15 w 23"/>
                  <a:gd name="T13" fmla="*/ 0 h 36"/>
                  <a:gd name="T14" fmla="*/ 20 w 23"/>
                  <a:gd name="T15" fmla="*/ 0 h 36"/>
                  <a:gd name="T16" fmla="*/ 20 w 23"/>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6"/>
                  <a:gd name="T29" fmla="*/ 23 w 23"/>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6">
                    <a:moveTo>
                      <a:pt x="0" y="36"/>
                    </a:moveTo>
                    <a:lnTo>
                      <a:pt x="0" y="30"/>
                    </a:lnTo>
                    <a:lnTo>
                      <a:pt x="0" y="24"/>
                    </a:lnTo>
                    <a:lnTo>
                      <a:pt x="4" y="16"/>
                    </a:lnTo>
                    <a:lnTo>
                      <a:pt x="7" y="10"/>
                    </a:lnTo>
                    <a:lnTo>
                      <a:pt x="14" y="6"/>
                    </a:lnTo>
                    <a:lnTo>
                      <a:pt x="18" y="0"/>
                    </a:lnTo>
                    <a:lnTo>
                      <a:pt x="23" y="0"/>
                    </a:lnTo>
                  </a:path>
                </a:pathLst>
              </a:custGeom>
              <a:noFill/>
              <a:ln w="12700" cap="rnd">
                <a:solidFill>
                  <a:srgbClr val="000000"/>
                </a:solidFill>
                <a:round/>
                <a:headEnd/>
                <a:tailEnd/>
              </a:ln>
            </p:spPr>
            <p:txBody>
              <a:bodyPr/>
              <a:lstStyle/>
              <a:p>
                <a:endParaRPr lang="en-US"/>
              </a:p>
            </p:txBody>
          </p:sp>
          <p:sp>
            <p:nvSpPr>
              <p:cNvPr id="49215" name="Freeform 2842"/>
              <p:cNvSpPr>
                <a:spLocks/>
              </p:cNvSpPr>
              <p:nvPr/>
            </p:nvSpPr>
            <p:spPr bwMode="auto">
              <a:xfrm>
                <a:off x="4060" y="2107"/>
                <a:ext cx="167" cy="105"/>
              </a:xfrm>
              <a:custGeom>
                <a:avLst/>
                <a:gdLst>
                  <a:gd name="T0" fmla="*/ 15 w 168"/>
                  <a:gd name="T1" fmla="*/ 57 h 106"/>
                  <a:gd name="T2" fmla="*/ 21 w 168"/>
                  <a:gd name="T3" fmla="*/ 50 h 106"/>
                  <a:gd name="T4" fmla="*/ 25 w 168"/>
                  <a:gd name="T5" fmla="*/ 42 h 106"/>
                  <a:gd name="T6" fmla="*/ 29 w 168"/>
                  <a:gd name="T7" fmla="*/ 32 h 106"/>
                  <a:gd name="T8" fmla="*/ 36 w 168"/>
                  <a:gd name="T9" fmla="*/ 22 h 106"/>
                  <a:gd name="T10" fmla="*/ 42 w 168"/>
                  <a:gd name="T11" fmla="*/ 14 h 106"/>
                  <a:gd name="T12" fmla="*/ 48 w 168"/>
                  <a:gd name="T13" fmla="*/ 6 h 106"/>
                  <a:gd name="T14" fmla="*/ 56 w 168"/>
                  <a:gd name="T15" fmla="*/ 0 h 106"/>
                  <a:gd name="T16" fmla="*/ 65 w 168"/>
                  <a:gd name="T17" fmla="*/ 0 h 106"/>
                  <a:gd name="T18" fmla="*/ 73 w 168"/>
                  <a:gd name="T19" fmla="*/ 0 h 106"/>
                  <a:gd name="T20" fmla="*/ 83 w 168"/>
                  <a:gd name="T21" fmla="*/ 3 h 106"/>
                  <a:gd name="T22" fmla="*/ 89 w 168"/>
                  <a:gd name="T23" fmla="*/ 7 h 106"/>
                  <a:gd name="T24" fmla="*/ 102 w 168"/>
                  <a:gd name="T25" fmla="*/ 18 h 106"/>
                  <a:gd name="T26" fmla="*/ 112 w 168"/>
                  <a:gd name="T27" fmla="*/ 25 h 106"/>
                  <a:gd name="T28" fmla="*/ 119 w 168"/>
                  <a:gd name="T29" fmla="*/ 32 h 106"/>
                  <a:gd name="T30" fmla="*/ 126 w 168"/>
                  <a:gd name="T31" fmla="*/ 41 h 106"/>
                  <a:gd name="T32" fmla="*/ 134 w 168"/>
                  <a:gd name="T33" fmla="*/ 49 h 106"/>
                  <a:gd name="T34" fmla="*/ 140 w 168"/>
                  <a:gd name="T35" fmla="*/ 55 h 106"/>
                  <a:gd name="T36" fmla="*/ 147 w 168"/>
                  <a:gd name="T37" fmla="*/ 64 h 106"/>
                  <a:gd name="T38" fmla="*/ 152 w 168"/>
                  <a:gd name="T39" fmla="*/ 72 h 106"/>
                  <a:gd name="T40" fmla="*/ 157 w 168"/>
                  <a:gd name="T41" fmla="*/ 82 h 106"/>
                  <a:gd name="T42" fmla="*/ 159 w 168"/>
                  <a:gd name="T43" fmla="*/ 90 h 106"/>
                  <a:gd name="T44" fmla="*/ 164 w 168"/>
                  <a:gd name="T45" fmla="*/ 99 h 106"/>
                  <a:gd name="T46" fmla="*/ 161 w 168"/>
                  <a:gd name="T47" fmla="*/ 102 h 106"/>
                  <a:gd name="T48" fmla="*/ 154 w 168"/>
                  <a:gd name="T49" fmla="*/ 95 h 106"/>
                  <a:gd name="T50" fmla="*/ 145 w 168"/>
                  <a:gd name="T51" fmla="*/ 89 h 106"/>
                  <a:gd name="T52" fmla="*/ 137 w 168"/>
                  <a:gd name="T53" fmla="*/ 85 h 106"/>
                  <a:gd name="T54" fmla="*/ 131 w 168"/>
                  <a:gd name="T55" fmla="*/ 76 h 106"/>
                  <a:gd name="T56" fmla="*/ 123 w 168"/>
                  <a:gd name="T57" fmla="*/ 68 h 106"/>
                  <a:gd name="T58" fmla="*/ 114 w 168"/>
                  <a:gd name="T59" fmla="*/ 60 h 106"/>
                  <a:gd name="T60" fmla="*/ 107 w 168"/>
                  <a:gd name="T61" fmla="*/ 53 h 106"/>
                  <a:gd name="T62" fmla="*/ 99 w 168"/>
                  <a:gd name="T63" fmla="*/ 49 h 106"/>
                  <a:gd name="T64" fmla="*/ 88 w 168"/>
                  <a:gd name="T65" fmla="*/ 39 h 106"/>
                  <a:gd name="T66" fmla="*/ 80 w 168"/>
                  <a:gd name="T67" fmla="*/ 34 h 106"/>
                  <a:gd name="T68" fmla="*/ 70 w 168"/>
                  <a:gd name="T69" fmla="*/ 27 h 106"/>
                  <a:gd name="T70" fmla="*/ 62 w 168"/>
                  <a:gd name="T71" fmla="*/ 22 h 106"/>
                  <a:gd name="T72" fmla="*/ 53 w 168"/>
                  <a:gd name="T73" fmla="*/ 24 h 106"/>
                  <a:gd name="T74" fmla="*/ 46 w 168"/>
                  <a:gd name="T75" fmla="*/ 32 h 106"/>
                  <a:gd name="T76" fmla="*/ 42 w 168"/>
                  <a:gd name="T77" fmla="*/ 41 h 106"/>
                  <a:gd name="T78" fmla="*/ 36 w 168"/>
                  <a:gd name="T79" fmla="*/ 49 h 106"/>
                  <a:gd name="T80" fmla="*/ 29 w 168"/>
                  <a:gd name="T81" fmla="*/ 55 h 106"/>
                  <a:gd name="T82" fmla="*/ 24 w 168"/>
                  <a:gd name="T83" fmla="*/ 64 h 106"/>
                  <a:gd name="T84" fmla="*/ 18 w 168"/>
                  <a:gd name="T85" fmla="*/ 72 h 106"/>
                  <a:gd name="T86" fmla="*/ 13 w 168"/>
                  <a:gd name="T87" fmla="*/ 81 h 106"/>
                  <a:gd name="T88" fmla="*/ 7 w 168"/>
                  <a:gd name="T89" fmla="*/ 89 h 106"/>
                  <a:gd name="T90" fmla="*/ 3 w 168"/>
                  <a:gd name="T91" fmla="*/ 97 h 106"/>
                  <a:gd name="T92" fmla="*/ 4 w 168"/>
                  <a:gd name="T93" fmla="*/ 62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8"/>
                  <a:gd name="T142" fmla="*/ 0 h 106"/>
                  <a:gd name="T143" fmla="*/ 168 w 168"/>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8" h="106">
                    <a:moveTo>
                      <a:pt x="13" y="64"/>
                    </a:moveTo>
                    <a:lnTo>
                      <a:pt x="15" y="60"/>
                    </a:lnTo>
                    <a:lnTo>
                      <a:pt x="18" y="56"/>
                    </a:lnTo>
                    <a:lnTo>
                      <a:pt x="21" y="50"/>
                    </a:lnTo>
                    <a:lnTo>
                      <a:pt x="22" y="46"/>
                    </a:lnTo>
                    <a:lnTo>
                      <a:pt x="25" y="42"/>
                    </a:lnTo>
                    <a:lnTo>
                      <a:pt x="27" y="38"/>
                    </a:lnTo>
                    <a:lnTo>
                      <a:pt x="29" y="32"/>
                    </a:lnTo>
                    <a:lnTo>
                      <a:pt x="32" y="28"/>
                    </a:lnTo>
                    <a:lnTo>
                      <a:pt x="36" y="22"/>
                    </a:lnTo>
                    <a:lnTo>
                      <a:pt x="39" y="18"/>
                    </a:lnTo>
                    <a:lnTo>
                      <a:pt x="42" y="14"/>
                    </a:lnTo>
                    <a:lnTo>
                      <a:pt x="46" y="10"/>
                    </a:lnTo>
                    <a:lnTo>
                      <a:pt x="48" y="6"/>
                    </a:lnTo>
                    <a:lnTo>
                      <a:pt x="52" y="3"/>
                    </a:lnTo>
                    <a:lnTo>
                      <a:pt x="56" y="0"/>
                    </a:lnTo>
                    <a:lnTo>
                      <a:pt x="60" y="0"/>
                    </a:lnTo>
                    <a:lnTo>
                      <a:pt x="65" y="0"/>
                    </a:lnTo>
                    <a:lnTo>
                      <a:pt x="69" y="0"/>
                    </a:lnTo>
                    <a:lnTo>
                      <a:pt x="73" y="0"/>
                    </a:lnTo>
                    <a:lnTo>
                      <a:pt x="77" y="0"/>
                    </a:lnTo>
                    <a:lnTo>
                      <a:pt x="83" y="3"/>
                    </a:lnTo>
                    <a:lnTo>
                      <a:pt x="88" y="6"/>
                    </a:lnTo>
                    <a:lnTo>
                      <a:pt x="92" y="7"/>
                    </a:lnTo>
                    <a:lnTo>
                      <a:pt x="96" y="11"/>
                    </a:lnTo>
                    <a:lnTo>
                      <a:pt x="105" y="18"/>
                    </a:lnTo>
                    <a:lnTo>
                      <a:pt x="109" y="21"/>
                    </a:lnTo>
                    <a:lnTo>
                      <a:pt x="115" y="25"/>
                    </a:lnTo>
                    <a:lnTo>
                      <a:pt x="117" y="29"/>
                    </a:lnTo>
                    <a:lnTo>
                      <a:pt x="122" y="32"/>
                    </a:lnTo>
                    <a:lnTo>
                      <a:pt x="126" y="36"/>
                    </a:lnTo>
                    <a:lnTo>
                      <a:pt x="129" y="41"/>
                    </a:lnTo>
                    <a:lnTo>
                      <a:pt x="133" y="45"/>
                    </a:lnTo>
                    <a:lnTo>
                      <a:pt x="137" y="49"/>
                    </a:lnTo>
                    <a:lnTo>
                      <a:pt x="141" y="54"/>
                    </a:lnTo>
                    <a:lnTo>
                      <a:pt x="143" y="58"/>
                    </a:lnTo>
                    <a:lnTo>
                      <a:pt x="147" y="63"/>
                    </a:lnTo>
                    <a:lnTo>
                      <a:pt x="150" y="67"/>
                    </a:lnTo>
                    <a:lnTo>
                      <a:pt x="151" y="71"/>
                    </a:lnTo>
                    <a:lnTo>
                      <a:pt x="155" y="75"/>
                    </a:lnTo>
                    <a:lnTo>
                      <a:pt x="157" y="81"/>
                    </a:lnTo>
                    <a:lnTo>
                      <a:pt x="160" y="85"/>
                    </a:lnTo>
                    <a:lnTo>
                      <a:pt x="161" y="89"/>
                    </a:lnTo>
                    <a:lnTo>
                      <a:pt x="162" y="93"/>
                    </a:lnTo>
                    <a:lnTo>
                      <a:pt x="165" y="98"/>
                    </a:lnTo>
                    <a:lnTo>
                      <a:pt x="167" y="102"/>
                    </a:lnTo>
                    <a:lnTo>
                      <a:pt x="168" y="106"/>
                    </a:lnTo>
                    <a:lnTo>
                      <a:pt x="164" y="105"/>
                    </a:lnTo>
                    <a:lnTo>
                      <a:pt x="161" y="100"/>
                    </a:lnTo>
                    <a:lnTo>
                      <a:pt x="157" y="98"/>
                    </a:lnTo>
                    <a:lnTo>
                      <a:pt x="153" y="95"/>
                    </a:lnTo>
                    <a:lnTo>
                      <a:pt x="148" y="92"/>
                    </a:lnTo>
                    <a:lnTo>
                      <a:pt x="144" y="91"/>
                    </a:lnTo>
                    <a:lnTo>
                      <a:pt x="140" y="88"/>
                    </a:lnTo>
                    <a:lnTo>
                      <a:pt x="137" y="84"/>
                    </a:lnTo>
                    <a:lnTo>
                      <a:pt x="134" y="79"/>
                    </a:lnTo>
                    <a:lnTo>
                      <a:pt x="130" y="77"/>
                    </a:lnTo>
                    <a:lnTo>
                      <a:pt x="126" y="71"/>
                    </a:lnTo>
                    <a:lnTo>
                      <a:pt x="122" y="67"/>
                    </a:lnTo>
                    <a:lnTo>
                      <a:pt x="117" y="63"/>
                    </a:lnTo>
                    <a:lnTo>
                      <a:pt x="113" y="60"/>
                    </a:lnTo>
                    <a:lnTo>
                      <a:pt x="110" y="56"/>
                    </a:lnTo>
                    <a:lnTo>
                      <a:pt x="106" y="52"/>
                    </a:lnTo>
                    <a:lnTo>
                      <a:pt x="102" y="49"/>
                    </a:lnTo>
                    <a:lnTo>
                      <a:pt x="96" y="45"/>
                    </a:lnTo>
                    <a:lnTo>
                      <a:pt x="91" y="39"/>
                    </a:lnTo>
                    <a:lnTo>
                      <a:pt x="87" y="36"/>
                    </a:lnTo>
                    <a:lnTo>
                      <a:pt x="80" y="34"/>
                    </a:lnTo>
                    <a:lnTo>
                      <a:pt x="76" y="31"/>
                    </a:lnTo>
                    <a:lnTo>
                      <a:pt x="70" y="27"/>
                    </a:lnTo>
                    <a:lnTo>
                      <a:pt x="66" y="24"/>
                    </a:lnTo>
                    <a:lnTo>
                      <a:pt x="62" y="22"/>
                    </a:lnTo>
                    <a:lnTo>
                      <a:pt x="58" y="21"/>
                    </a:lnTo>
                    <a:lnTo>
                      <a:pt x="53" y="24"/>
                    </a:lnTo>
                    <a:lnTo>
                      <a:pt x="51" y="29"/>
                    </a:lnTo>
                    <a:lnTo>
                      <a:pt x="46" y="32"/>
                    </a:lnTo>
                    <a:lnTo>
                      <a:pt x="45" y="36"/>
                    </a:lnTo>
                    <a:lnTo>
                      <a:pt x="42" y="41"/>
                    </a:lnTo>
                    <a:lnTo>
                      <a:pt x="39" y="45"/>
                    </a:lnTo>
                    <a:lnTo>
                      <a:pt x="36" y="49"/>
                    </a:lnTo>
                    <a:lnTo>
                      <a:pt x="34" y="54"/>
                    </a:lnTo>
                    <a:lnTo>
                      <a:pt x="29" y="58"/>
                    </a:lnTo>
                    <a:lnTo>
                      <a:pt x="27" y="63"/>
                    </a:lnTo>
                    <a:lnTo>
                      <a:pt x="24" y="67"/>
                    </a:lnTo>
                    <a:lnTo>
                      <a:pt x="21" y="71"/>
                    </a:lnTo>
                    <a:lnTo>
                      <a:pt x="18" y="75"/>
                    </a:lnTo>
                    <a:lnTo>
                      <a:pt x="15" y="79"/>
                    </a:lnTo>
                    <a:lnTo>
                      <a:pt x="13" y="84"/>
                    </a:lnTo>
                    <a:lnTo>
                      <a:pt x="10" y="88"/>
                    </a:lnTo>
                    <a:lnTo>
                      <a:pt x="7" y="92"/>
                    </a:lnTo>
                    <a:lnTo>
                      <a:pt x="6" y="96"/>
                    </a:lnTo>
                    <a:lnTo>
                      <a:pt x="3" y="100"/>
                    </a:lnTo>
                    <a:lnTo>
                      <a:pt x="0" y="105"/>
                    </a:lnTo>
                    <a:lnTo>
                      <a:pt x="4" y="65"/>
                    </a:lnTo>
                  </a:path>
                </a:pathLst>
              </a:custGeom>
              <a:solidFill>
                <a:srgbClr val="00CC00"/>
              </a:solidFill>
              <a:ln w="12700" cap="rnd">
                <a:solidFill>
                  <a:srgbClr val="00CC00"/>
                </a:solidFill>
                <a:round/>
                <a:headEnd/>
                <a:tailEnd/>
              </a:ln>
            </p:spPr>
            <p:txBody>
              <a:bodyPr/>
              <a:lstStyle/>
              <a:p>
                <a:endParaRPr lang="en-US"/>
              </a:p>
            </p:txBody>
          </p:sp>
          <p:sp>
            <p:nvSpPr>
              <p:cNvPr id="49216" name="Freeform 2843"/>
              <p:cNvSpPr>
                <a:spLocks/>
              </p:cNvSpPr>
              <p:nvPr/>
            </p:nvSpPr>
            <p:spPr bwMode="auto">
              <a:xfrm>
                <a:off x="4075" y="2265"/>
                <a:ext cx="152" cy="107"/>
              </a:xfrm>
              <a:custGeom>
                <a:avLst/>
                <a:gdLst>
                  <a:gd name="T0" fmla="*/ 7 w 206"/>
                  <a:gd name="T1" fmla="*/ 40 h 131"/>
                  <a:gd name="T2" fmla="*/ 10 w 206"/>
                  <a:gd name="T3" fmla="*/ 34 h 131"/>
                  <a:gd name="T4" fmla="*/ 13 w 206"/>
                  <a:gd name="T5" fmla="*/ 28 h 131"/>
                  <a:gd name="T6" fmla="*/ 15 w 206"/>
                  <a:gd name="T7" fmla="*/ 22 h 131"/>
                  <a:gd name="T8" fmla="*/ 18 w 206"/>
                  <a:gd name="T9" fmla="*/ 16 h 131"/>
                  <a:gd name="T10" fmla="*/ 21 w 206"/>
                  <a:gd name="T11" fmla="*/ 9 h 131"/>
                  <a:gd name="T12" fmla="*/ 24 w 206"/>
                  <a:gd name="T13" fmla="*/ 4 h 131"/>
                  <a:gd name="T14" fmla="*/ 28 w 206"/>
                  <a:gd name="T15" fmla="*/ 0 h 131"/>
                  <a:gd name="T16" fmla="*/ 32 w 206"/>
                  <a:gd name="T17" fmla="*/ 0 h 131"/>
                  <a:gd name="T18" fmla="*/ 36 w 206"/>
                  <a:gd name="T19" fmla="*/ 0 h 131"/>
                  <a:gd name="T20" fmla="*/ 41 w 206"/>
                  <a:gd name="T21" fmla="*/ 2 h 131"/>
                  <a:gd name="T22" fmla="*/ 45 w 206"/>
                  <a:gd name="T23" fmla="*/ 5 h 131"/>
                  <a:gd name="T24" fmla="*/ 51 w 206"/>
                  <a:gd name="T25" fmla="*/ 13 h 131"/>
                  <a:gd name="T26" fmla="*/ 56 w 206"/>
                  <a:gd name="T27" fmla="*/ 16 h 131"/>
                  <a:gd name="T28" fmla="*/ 59 w 206"/>
                  <a:gd name="T29" fmla="*/ 22 h 131"/>
                  <a:gd name="T30" fmla="*/ 63 w 206"/>
                  <a:gd name="T31" fmla="*/ 27 h 131"/>
                  <a:gd name="T32" fmla="*/ 67 w 206"/>
                  <a:gd name="T33" fmla="*/ 33 h 131"/>
                  <a:gd name="T34" fmla="*/ 69 w 206"/>
                  <a:gd name="T35" fmla="*/ 38 h 131"/>
                  <a:gd name="T36" fmla="*/ 74 w 206"/>
                  <a:gd name="T37" fmla="*/ 44 h 131"/>
                  <a:gd name="T38" fmla="*/ 76 w 206"/>
                  <a:gd name="T39" fmla="*/ 50 h 131"/>
                  <a:gd name="T40" fmla="*/ 78 w 206"/>
                  <a:gd name="T41" fmla="*/ 56 h 131"/>
                  <a:gd name="T42" fmla="*/ 80 w 206"/>
                  <a:gd name="T43" fmla="*/ 62 h 131"/>
                  <a:gd name="T44" fmla="*/ 82 w 206"/>
                  <a:gd name="T45" fmla="*/ 68 h 131"/>
                  <a:gd name="T46" fmla="*/ 80 w 206"/>
                  <a:gd name="T47" fmla="*/ 70 h 131"/>
                  <a:gd name="T48" fmla="*/ 77 w 206"/>
                  <a:gd name="T49" fmla="*/ 65 h 131"/>
                  <a:gd name="T50" fmla="*/ 73 w 206"/>
                  <a:gd name="T51" fmla="*/ 61 h 131"/>
                  <a:gd name="T52" fmla="*/ 69 w 206"/>
                  <a:gd name="T53" fmla="*/ 58 h 131"/>
                  <a:gd name="T54" fmla="*/ 66 w 206"/>
                  <a:gd name="T55" fmla="*/ 53 h 131"/>
                  <a:gd name="T56" fmla="*/ 61 w 206"/>
                  <a:gd name="T57" fmla="*/ 47 h 131"/>
                  <a:gd name="T58" fmla="*/ 58 w 206"/>
                  <a:gd name="T59" fmla="*/ 42 h 131"/>
                  <a:gd name="T60" fmla="*/ 54 w 206"/>
                  <a:gd name="T61" fmla="*/ 38 h 131"/>
                  <a:gd name="T62" fmla="*/ 49 w 206"/>
                  <a:gd name="T63" fmla="*/ 33 h 131"/>
                  <a:gd name="T64" fmla="*/ 44 w 206"/>
                  <a:gd name="T65" fmla="*/ 27 h 131"/>
                  <a:gd name="T66" fmla="*/ 39 w 206"/>
                  <a:gd name="T67" fmla="*/ 23 h 131"/>
                  <a:gd name="T68" fmla="*/ 34 w 206"/>
                  <a:gd name="T69" fmla="*/ 18 h 131"/>
                  <a:gd name="T70" fmla="*/ 30 w 206"/>
                  <a:gd name="T71" fmla="*/ 16 h 131"/>
                  <a:gd name="T72" fmla="*/ 26 w 206"/>
                  <a:gd name="T73" fmla="*/ 16 h 131"/>
                  <a:gd name="T74" fmla="*/ 23 w 206"/>
                  <a:gd name="T75" fmla="*/ 22 h 131"/>
                  <a:gd name="T76" fmla="*/ 21 w 206"/>
                  <a:gd name="T77" fmla="*/ 27 h 131"/>
                  <a:gd name="T78" fmla="*/ 18 w 206"/>
                  <a:gd name="T79" fmla="*/ 33 h 131"/>
                  <a:gd name="T80" fmla="*/ 15 w 206"/>
                  <a:gd name="T81" fmla="*/ 38 h 131"/>
                  <a:gd name="T82" fmla="*/ 11 w 206"/>
                  <a:gd name="T83" fmla="*/ 44 h 131"/>
                  <a:gd name="T84" fmla="*/ 9 w 206"/>
                  <a:gd name="T85" fmla="*/ 50 h 131"/>
                  <a:gd name="T86" fmla="*/ 7 w 206"/>
                  <a:gd name="T87" fmla="*/ 56 h 131"/>
                  <a:gd name="T88" fmla="*/ 4 w 206"/>
                  <a:gd name="T89" fmla="*/ 61 h 131"/>
                  <a:gd name="T90" fmla="*/ 1 w 206"/>
                  <a:gd name="T91" fmla="*/ 67 h 131"/>
                  <a:gd name="T92" fmla="*/ 2 w 206"/>
                  <a:gd name="T93" fmla="*/ 43 h 1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6"/>
                  <a:gd name="T142" fmla="*/ 0 h 131"/>
                  <a:gd name="T143" fmla="*/ 206 w 206"/>
                  <a:gd name="T144" fmla="*/ 131 h 13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6" h="131">
                    <a:moveTo>
                      <a:pt x="16" y="78"/>
                    </a:moveTo>
                    <a:lnTo>
                      <a:pt x="19" y="73"/>
                    </a:lnTo>
                    <a:lnTo>
                      <a:pt x="22" y="68"/>
                    </a:lnTo>
                    <a:lnTo>
                      <a:pt x="26" y="62"/>
                    </a:lnTo>
                    <a:lnTo>
                      <a:pt x="28" y="57"/>
                    </a:lnTo>
                    <a:lnTo>
                      <a:pt x="31" y="52"/>
                    </a:lnTo>
                    <a:lnTo>
                      <a:pt x="33" y="47"/>
                    </a:lnTo>
                    <a:lnTo>
                      <a:pt x="36" y="40"/>
                    </a:lnTo>
                    <a:lnTo>
                      <a:pt x="40" y="35"/>
                    </a:lnTo>
                    <a:lnTo>
                      <a:pt x="45" y="28"/>
                    </a:lnTo>
                    <a:lnTo>
                      <a:pt x="48" y="23"/>
                    </a:lnTo>
                    <a:lnTo>
                      <a:pt x="52" y="17"/>
                    </a:lnTo>
                    <a:lnTo>
                      <a:pt x="57" y="12"/>
                    </a:lnTo>
                    <a:lnTo>
                      <a:pt x="59" y="7"/>
                    </a:lnTo>
                    <a:lnTo>
                      <a:pt x="64" y="3"/>
                    </a:lnTo>
                    <a:lnTo>
                      <a:pt x="69" y="0"/>
                    </a:lnTo>
                    <a:lnTo>
                      <a:pt x="74" y="0"/>
                    </a:lnTo>
                    <a:lnTo>
                      <a:pt x="79" y="0"/>
                    </a:lnTo>
                    <a:lnTo>
                      <a:pt x="84" y="0"/>
                    </a:lnTo>
                    <a:lnTo>
                      <a:pt x="90" y="0"/>
                    </a:lnTo>
                    <a:lnTo>
                      <a:pt x="95" y="0"/>
                    </a:lnTo>
                    <a:lnTo>
                      <a:pt x="102" y="3"/>
                    </a:lnTo>
                    <a:lnTo>
                      <a:pt x="107" y="7"/>
                    </a:lnTo>
                    <a:lnTo>
                      <a:pt x="112" y="9"/>
                    </a:lnTo>
                    <a:lnTo>
                      <a:pt x="117" y="14"/>
                    </a:lnTo>
                    <a:lnTo>
                      <a:pt x="127" y="23"/>
                    </a:lnTo>
                    <a:lnTo>
                      <a:pt x="133" y="26"/>
                    </a:lnTo>
                    <a:lnTo>
                      <a:pt x="140" y="31"/>
                    </a:lnTo>
                    <a:lnTo>
                      <a:pt x="143" y="36"/>
                    </a:lnTo>
                    <a:lnTo>
                      <a:pt x="148" y="40"/>
                    </a:lnTo>
                    <a:lnTo>
                      <a:pt x="153" y="45"/>
                    </a:lnTo>
                    <a:lnTo>
                      <a:pt x="157" y="50"/>
                    </a:lnTo>
                    <a:lnTo>
                      <a:pt x="162" y="55"/>
                    </a:lnTo>
                    <a:lnTo>
                      <a:pt x="167" y="61"/>
                    </a:lnTo>
                    <a:lnTo>
                      <a:pt x="172" y="66"/>
                    </a:lnTo>
                    <a:lnTo>
                      <a:pt x="174" y="71"/>
                    </a:lnTo>
                    <a:lnTo>
                      <a:pt x="179" y="76"/>
                    </a:lnTo>
                    <a:lnTo>
                      <a:pt x="183" y="81"/>
                    </a:lnTo>
                    <a:lnTo>
                      <a:pt x="184" y="87"/>
                    </a:lnTo>
                    <a:lnTo>
                      <a:pt x="189" y="92"/>
                    </a:lnTo>
                    <a:lnTo>
                      <a:pt x="191" y="99"/>
                    </a:lnTo>
                    <a:lnTo>
                      <a:pt x="195" y="104"/>
                    </a:lnTo>
                    <a:lnTo>
                      <a:pt x="196" y="109"/>
                    </a:lnTo>
                    <a:lnTo>
                      <a:pt x="198" y="114"/>
                    </a:lnTo>
                    <a:lnTo>
                      <a:pt x="202" y="120"/>
                    </a:lnTo>
                    <a:lnTo>
                      <a:pt x="203" y="125"/>
                    </a:lnTo>
                    <a:lnTo>
                      <a:pt x="205" y="130"/>
                    </a:lnTo>
                    <a:lnTo>
                      <a:pt x="200" y="128"/>
                    </a:lnTo>
                    <a:lnTo>
                      <a:pt x="196" y="123"/>
                    </a:lnTo>
                    <a:lnTo>
                      <a:pt x="191" y="120"/>
                    </a:lnTo>
                    <a:lnTo>
                      <a:pt x="186" y="116"/>
                    </a:lnTo>
                    <a:lnTo>
                      <a:pt x="181" y="113"/>
                    </a:lnTo>
                    <a:lnTo>
                      <a:pt x="176" y="111"/>
                    </a:lnTo>
                    <a:lnTo>
                      <a:pt x="171" y="107"/>
                    </a:lnTo>
                    <a:lnTo>
                      <a:pt x="167" y="102"/>
                    </a:lnTo>
                    <a:lnTo>
                      <a:pt x="164" y="97"/>
                    </a:lnTo>
                    <a:lnTo>
                      <a:pt x="158" y="94"/>
                    </a:lnTo>
                    <a:lnTo>
                      <a:pt x="153" y="87"/>
                    </a:lnTo>
                    <a:lnTo>
                      <a:pt x="148" y="81"/>
                    </a:lnTo>
                    <a:lnTo>
                      <a:pt x="143" y="76"/>
                    </a:lnTo>
                    <a:lnTo>
                      <a:pt x="138" y="73"/>
                    </a:lnTo>
                    <a:lnTo>
                      <a:pt x="134" y="68"/>
                    </a:lnTo>
                    <a:lnTo>
                      <a:pt x="129" y="64"/>
                    </a:lnTo>
                    <a:lnTo>
                      <a:pt x="124" y="61"/>
                    </a:lnTo>
                    <a:lnTo>
                      <a:pt x="117" y="55"/>
                    </a:lnTo>
                    <a:lnTo>
                      <a:pt x="110" y="49"/>
                    </a:lnTo>
                    <a:lnTo>
                      <a:pt x="105" y="45"/>
                    </a:lnTo>
                    <a:lnTo>
                      <a:pt x="98" y="42"/>
                    </a:lnTo>
                    <a:lnTo>
                      <a:pt x="93" y="38"/>
                    </a:lnTo>
                    <a:lnTo>
                      <a:pt x="86" y="33"/>
                    </a:lnTo>
                    <a:lnTo>
                      <a:pt x="81" y="29"/>
                    </a:lnTo>
                    <a:lnTo>
                      <a:pt x="76" y="28"/>
                    </a:lnTo>
                    <a:lnTo>
                      <a:pt x="71" y="26"/>
                    </a:lnTo>
                    <a:lnTo>
                      <a:pt x="65" y="29"/>
                    </a:lnTo>
                    <a:lnTo>
                      <a:pt x="62" y="36"/>
                    </a:lnTo>
                    <a:lnTo>
                      <a:pt x="57" y="40"/>
                    </a:lnTo>
                    <a:lnTo>
                      <a:pt x="55" y="45"/>
                    </a:lnTo>
                    <a:lnTo>
                      <a:pt x="52" y="50"/>
                    </a:lnTo>
                    <a:lnTo>
                      <a:pt x="48" y="55"/>
                    </a:lnTo>
                    <a:lnTo>
                      <a:pt x="45" y="61"/>
                    </a:lnTo>
                    <a:lnTo>
                      <a:pt x="41" y="66"/>
                    </a:lnTo>
                    <a:lnTo>
                      <a:pt x="36" y="71"/>
                    </a:lnTo>
                    <a:lnTo>
                      <a:pt x="33" y="76"/>
                    </a:lnTo>
                    <a:lnTo>
                      <a:pt x="29" y="81"/>
                    </a:lnTo>
                    <a:lnTo>
                      <a:pt x="26" y="87"/>
                    </a:lnTo>
                    <a:lnTo>
                      <a:pt x="22" y="92"/>
                    </a:lnTo>
                    <a:lnTo>
                      <a:pt x="19" y="97"/>
                    </a:lnTo>
                    <a:lnTo>
                      <a:pt x="16" y="102"/>
                    </a:lnTo>
                    <a:lnTo>
                      <a:pt x="12" y="107"/>
                    </a:lnTo>
                    <a:lnTo>
                      <a:pt x="9" y="113"/>
                    </a:lnTo>
                    <a:lnTo>
                      <a:pt x="7" y="118"/>
                    </a:lnTo>
                    <a:lnTo>
                      <a:pt x="3" y="123"/>
                    </a:lnTo>
                    <a:lnTo>
                      <a:pt x="0" y="128"/>
                    </a:lnTo>
                    <a:lnTo>
                      <a:pt x="5" y="80"/>
                    </a:lnTo>
                  </a:path>
                </a:pathLst>
              </a:custGeom>
              <a:solidFill>
                <a:srgbClr val="00CC00"/>
              </a:solidFill>
              <a:ln w="12700" cap="rnd">
                <a:solidFill>
                  <a:srgbClr val="00CC00"/>
                </a:solidFill>
                <a:round/>
                <a:headEnd/>
                <a:tailEnd/>
              </a:ln>
            </p:spPr>
            <p:txBody>
              <a:bodyPr/>
              <a:lstStyle/>
              <a:p>
                <a:endParaRPr lang="en-US"/>
              </a:p>
            </p:txBody>
          </p:sp>
          <p:sp>
            <p:nvSpPr>
              <p:cNvPr id="49217" name="Freeform 2844"/>
              <p:cNvSpPr>
                <a:spLocks/>
              </p:cNvSpPr>
              <p:nvPr/>
            </p:nvSpPr>
            <p:spPr bwMode="auto">
              <a:xfrm>
                <a:off x="3897" y="2160"/>
                <a:ext cx="185" cy="117"/>
              </a:xfrm>
              <a:custGeom>
                <a:avLst/>
                <a:gdLst>
                  <a:gd name="T0" fmla="*/ 166 w 186"/>
                  <a:gd name="T1" fmla="*/ 64 h 118"/>
                  <a:gd name="T2" fmla="*/ 160 w 186"/>
                  <a:gd name="T3" fmla="*/ 56 h 118"/>
                  <a:gd name="T4" fmla="*/ 155 w 186"/>
                  <a:gd name="T5" fmla="*/ 47 h 118"/>
                  <a:gd name="T6" fmla="*/ 150 w 186"/>
                  <a:gd name="T7" fmla="*/ 36 h 118"/>
                  <a:gd name="T8" fmla="*/ 143 w 186"/>
                  <a:gd name="T9" fmla="*/ 25 h 118"/>
                  <a:gd name="T10" fmla="*/ 136 w 186"/>
                  <a:gd name="T11" fmla="*/ 16 h 118"/>
                  <a:gd name="T12" fmla="*/ 130 w 186"/>
                  <a:gd name="T13" fmla="*/ 6 h 118"/>
                  <a:gd name="T14" fmla="*/ 121 w 186"/>
                  <a:gd name="T15" fmla="*/ 0 h 118"/>
                  <a:gd name="T16" fmla="*/ 111 w 186"/>
                  <a:gd name="T17" fmla="*/ 0 h 118"/>
                  <a:gd name="T18" fmla="*/ 102 w 186"/>
                  <a:gd name="T19" fmla="*/ 0 h 118"/>
                  <a:gd name="T20" fmla="*/ 93 w 186"/>
                  <a:gd name="T21" fmla="*/ 3 h 118"/>
                  <a:gd name="T22" fmla="*/ 84 w 186"/>
                  <a:gd name="T23" fmla="*/ 8 h 118"/>
                  <a:gd name="T24" fmla="*/ 70 w 186"/>
                  <a:gd name="T25" fmla="*/ 20 h 118"/>
                  <a:gd name="T26" fmla="*/ 59 w 186"/>
                  <a:gd name="T27" fmla="*/ 28 h 118"/>
                  <a:gd name="T28" fmla="*/ 51 w 186"/>
                  <a:gd name="T29" fmla="*/ 36 h 118"/>
                  <a:gd name="T30" fmla="*/ 44 w 186"/>
                  <a:gd name="T31" fmla="*/ 45 h 118"/>
                  <a:gd name="T32" fmla="*/ 34 w 186"/>
                  <a:gd name="T33" fmla="*/ 55 h 118"/>
                  <a:gd name="T34" fmla="*/ 28 w 186"/>
                  <a:gd name="T35" fmla="*/ 62 h 118"/>
                  <a:gd name="T36" fmla="*/ 20 w 186"/>
                  <a:gd name="T37" fmla="*/ 71 h 118"/>
                  <a:gd name="T38" fmla="*/ 14 w 186"/>
                  <a:gd name="T39" fmla="*/ 81 h 118"/>
                  <a:gd name="T40" fmla="*/ 9 w 186"/>
                  <a:gd name="T41" fmla="*/ 92 h 118"/>
                  <a:gd name="T42" fmla="*/ 6 w 186"/>
                  <a:gd name="T43" fmla="*/ 101 h 118"/>
                  <a:gd name="T44" fmla="*/ 2 w 186"/>
                  <a:gd name="T45" fmla="*/ 110 h 118"/>
                  <a:gd name="T46" fmla="*/ 5 w 186"/>
                  <a:gd name="T47" fmla="*/ 113 h 118"/>
                  <a:gd name="T48" fmla="*/ 12 w 186"/>
                  <a:gd name="T49" fmla="*/ 106 h 118"/>
                  <a:gd name="T50" fmla="*/ 22 w 186"/>
                  <a:gd name="T51" fmla="*/ 99 h 118"/>
                  <a:gd name="T52" fmla="*/ 31 w 186"/>
                  <a:gd name="T53" fmla="*/ 95 h 118"/>
                  <a:gd name="T54" fmla="*/ 37 w 186"/>
                  <a:gd name="T55" fmla="*/ 85 h 118"/>
                  <a:gd name="T56" fmla="*/ 47 w 186"/>
                  <a:gd name="T57" fmla="*/ 76 h 118"/>
                  <a:gd name="T58" fmla="*/ 56 w 186"/>
                  <a:gd name="T59" fmla="*/ 67 h 118"/>
                  <a:gd name="T60" fmla="*/ 64 w 186"/>
                  <a:gd name="T61" fmla="*/ 59 h 118"/>
                  <a:gd name="T62" fmla="*/ 73 w 186"/>
                  <a:gd name="T63" fmla="*/ 55 h 118"/>
                  <a:gd name="T64" fmla="*/ 86 w 186"/>
                  <a:gd name="T65" fmla="*/ 44 h 118"/>
                  <a:gd name="T66" fmla="*/ 94 w 186"/>
                  <a:gd name="T67" fmla="*/ 37 h 118"/>
                  <a:gd name="T68" fmla="*/ 105 w 186"/>
                  <a:gd name="T69" fmla="*/ 30 h 118"/>
                  <a:gd name="T70" fmla="*/ 115 w 186"/>
                  <a:gd name="T71" fmla="*/ 25 h 118"/>
                  <a:gd name="T72" fmla="*/ 124 w 186"/>
                  <a:gd name="T73" fmla="*/ 27 h 118"/>
                  <a:gd name="T74" fmla="*/ 132 w 186"/>
                  <a:gd name="T75" fmla="*/ 36 h 118"/>
                  <a:gd name="T76" fmla="*/ 136 w 186"/>
                  <a:gd name="T77" fmla="*/ 45 h 118"/>
                  <a:gd name="T78" fmla="*/ 143 w 186"/>
                  <a:gd name="T79" fmla="*/ 55 h 118"/>
                  <a:gd name="T80" fmla="*/ 150 w 186"/>
                  <a:gd name="T81" fmla="*/ 62 h 118"/>
                  <a:gd name="T82" fmla="*/ 157 w 186"/>
                  <a:gd name="T83" fmla="*/ 71 h 118"/>
                  <a:gd name="T84" fmla="*/ 163 w 186"/>
                  <a:gd name="T85" fmla="*/ 81 h 118"/>
                  <a:gd name="T86" fmla="*/ 169 w 186"/>
                  <a:gd name="T87" fmla="*/ 90 h 118"/>
                  <a:gd name="T88" fmla="*/ 175 w 186"/>
                  <a:gd name="T89" fmla="*/ 99 h 118"/>
                  <a:gd name="T90" fmla="*/ 180 w 186"/>
                  <a:gd name="T91" fmla="*/ 109 h 118"/>
                  <a:gd name="T92" fmla="*/ 178 w 186"/>
                  <a:gd name="T93" fmla="*/ 7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
                  <a:gd name="T142" fmla="*/ 0 h 118"/>
                  <a:gd name="T143" fmla="*/ 186 w 186"/>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 h="118">
                    <a:moveTo>
                      <a:pt x="172" y="71"/>
                    </a:moveTo>
                    <a:lnTo>
                      <a:pt x="169" y="67"/>
                    </a:lnTo>
                    <a:lnTo>
                      <a:pt x="166" y="62"/>
                    </a:lnTo>
                    <a:lnTo>
                      <a:pt x="163" y="56"/>
                    </a:lnTo>
                    <a:lnTo>
                      <a:pt x="161" y="51"/>
                    </a:lnTo>
                    <a:lnTo>
                      <a:pt x="158" y="47"/>
                    </a:lnTo>
                    <a:lnTo>
                      <a:pt x="156" y="42"/>
                    </a:lnTo>
                    <a:lnTo>
                      <a:pt x="153" y="36"/>
                    </a:lnTo>
                    <a:lnTo>
                      <a:pt x="150" y="31"/>
                    </a:lnTo>
                    <a:lnTo>
                      <a:pt x="146" y="25"/>
                    </a:lnTo>
                    <a:lnTo>
                      <a:pt x="142" y="20"/>
                    </a:lnTo>
                    <a:lnTo>
                      <a:pt x="139" y="16"/>
                    </a:lnTo>
                    <a:lnTo>
                      <a:pt x="135" y="11"/>
                    </a:lnTo>
                    <a:lnTo>
                      <a:pt x="133" y="6"/>
                    </a:lnTo>
                    <a:lnTo>
                      <a:pt x="128" y="3"/>
                    </a:lnTo>
                    <a:lnTo>
                      <a:pt x="124" y="0"/>
                    </a:lnTo>
                    <a:lnTo>
                      <a:pt x="119" y="0"/>
                    </a:lnTo>
                    <a:lnTo>
                      <a:pt x="114" y="0"/>
                    </a:lnTo>
                    <a:lnTo>
                      <a:pt x="110" y="0"/>
                    </a:lnTo>
                    <a:lnTo>
                      <a:pt x="105" y="0"/>
                    </a:lnTo>
                    <a:lnTo>
                      <a:pt x="100" y="0"/>
                    </a:lnTo>
                    <a:lnTo>
                      <a:pt x="94" y="3"/>
                    </a:lnTo>
                    <a:lnTo>
                      <a:pt x="89" y="6"/>
                    </a:lnTo>
                    <a:lnTo>
                      <a:pt x="84" y="8"/>
                    </a:lnTo>
                    <a:lnTo>
                      <a:pt x="79" y="12"/>
                    </a:lnTo>
                    <a:lnTo>
                      <a:pt x="70" y="20"/>
                    </a:lnTo>
                    <a:lnTo>
                      <a:pt x="65" y="23"/>
                    </a:lnTo>
                    <a:lnTo>
                      <a:pt x="59" y="28"/>
                    </a:lnTo>
                    <a:lnTo>
                      <a:pt x="56" y="33"/>
                    </a:lnTo>
                    <a:lnTo>
                      <a:pt x="51" y="36"/>
                    </a:lnTo>
                    <a:lnTo>
                      <a:pt x="47" y="41"/>
                    </a:lnTo>
                    <a:lnTo>
                      <a:pt x="44" y="45"/>
                    </a:lnTo>
                    <a:lnTo>
                      <a:pt x="39" y="50"/>
                    </a:lnTo>
                    <a:lnTo>
                      <a:pt x="34" y="55"/>
                    </a:lnTo>
                    <a:lnTo>
                      <a:pt x="30" y="60"/>
                    </a:lnTo>
                    <a:lnTo>
                      <a:pt x="28" y="65"/>
                    </a:lnTo>
                    <a:lnTo>
                      <a:pt x="23" y="70"/>
                    </a:lnTo>
                    <a:lnTo>
                      <a:pt x="20" y="74"/>
                    </a:lnTo>
                    <a:lnTo>
                      <a:pt x="19" y="79"/>
                    </a:lnTo>
                    <a:lnTo>
                      <a:pt x="14" y="84"/>
                    </a:lnTo>
                    <a:lnTo>
                      <a:pt x="12" y="90"/>
                    </a:lnTo>
                    <a:lnTo>
                      <a:pt x="9" y="95"/>
                    </a:lnTo>
                    <a:lnTo>
                      <a:pt x="8" y="99"/>
                    </a:lnTo>
                    <a:lnTo>
                      <a:pt x="6" y="104"/>
                    </a:lnTo>
                    <a:lnTo>
                      <a:pt x="3" y="109"/>
                    </a:lnTo>
                    <a:lnTo>
                      <a:pt x="2" y="113"/>
                    </a:lnTo>
                    <a:lnTo>
                      <a:pt x="0" y="118"/>
                    </a:lnTo>
                    <a:lnTo>
                      <a:pt x="5" y="116"/>
                    </a:lnTo>
                    <a:lnTo>
                      <a:pt x="8" y="112"/>
                    </a:lnTo>
                    <a:lnTo>
                      <a:pt x="12" y="109"/>
                    </a:lnTo>
                    <a:lnTo>
                      <a:pt x="17" y="106"/>
                    </a:lnTo>
                    <a:lnTo>
                      <a:pt x="22" y="102"/>
                    </a:lnTo>
                    <a:lnTo>
                      <a:pt x="26" y="101"/>
                    </a:lnTo>
                    <a:lnTo>
                      <a:pt x="31" y="98"/>
                    </a:lnTo>
                    <a:lnTo>
                      <a:pt x="34" y="93"/>
                    </a:lnTo>
                    <a:lnTo>
                      <a:pt x="37" y="88"/>
                    </a:lnTo>
                    <a:lnTo>
                      <a:pt x="42" y="85"/>
                    </a:lnTo>
                    <a:lnTo>
                      <a:pt x="47" y="79"/>
                    </a:lnTo>
                    <a:lnTo>
                      <a:pt x="51" y="74"/>
                    </a:lnTo>
                    <a:lnTo>
                      <a:pt x="56" y="70"/>
                    </a:lnTo>
                    <a:lnTo>
                      <a:pt x="61" y="67"/>
                    </a:lnTo>
                    <a:lnTo>
                      <a:pt x="64" y="62"/>
                    </a:lnTo>
                    <a:lnTo>
                      <a:pt x="68" y="58"/>
                    </a:lnTo>
                    <a:lnTo>
                      <a:pt x="73" y="55"/>
                    </a:lnTo>
                    <a:lnTo>
                      <a:pt x="79" y="50"/>
                    </a:lnTo>
                    <a:lnTo>
                      <a:pt x="86" y="44"/>
                    </a:lnTo>
                    <a:lnTo>
                      <a:pt x="90" y="41"/>
                    </a:lnTo>
                    <a:lnTo>
                      <a:pt x="97" y="37"/>
                    </a:lnTo>
                    <a:lnTo>
                      <a:pt x="102" y="34"/>
                    </a:lnTo>
                    <a:lnTo>
                      <a:pt x="108" y="30"/>
                    </a:lnTo>
                    <a:lnTo>
                      <a:pt x="113" y="27"/>
                    </a:lnTo>
                    <a:lnTo>
                      <a:pt x="118" y="25"/>
                    </a:lnTo>
                    <a:lnTo>
                      <a:pt x="122" y="23"/>
                    </a:lnTo>
                    <a:lnTo>
                      <a:pt x="127" y="27"/>
                    </a:lnTo>
                    <a:lnTo>
                      <a:pt x="130" y="33"/>
                    </a:lnTo>
                    <a:lnTo>
                      <a:pt x="135" y="36"/>
                    </a:lnTo>
                    <a:lnTo>
                      <a:pt x="136" y="41"/>
                    </a:lnTo>
                    <a:lnTo>
                      <a:pt x="139" y="45"/>
                    </a:lnTo>
                    <a:lnTo>
                      <a:pt x="142" y="50"/>
                    </a:lnTo>
                    <a:lnTo>
                      <a:pt x="146" y="55"/>
                    </a:lnTo>
                    <a:lnTo>
                      <a:pt x="149" y="60"/>
                    </a:lnTo>
                    <a:lnTo>
                      <a:pt x="153" y="65"/>
                    </a:lnTo>
                    <a:lnTo>
                      <a:pt x="156" y="70"/>
                    </a:lnTo>
                    <a:lnTo>
                      <a:pt x="160" y="74"/>
                    </a:lnTo>
                    <a:lnTo>
                      <a:pt x="163" y="79"/>
                    </a:lnTo>
                    <a:lnTo>
                      <a:pt x="166" y="84"/>
                    </a:lnTo>
                    <a:lnTo>
                      <a:pt x="169" y="88"/>
                    </a:lnTo>
                    <a:lnTo>
                      <a:pt x="172" y="93"/>
                    </a:lnTo>
                    <a:lnTo>
                      <a:pt x="175" y="98"/>
                    </a:lnTo>
                    <a:lnTo>
                      <a:pt x="178" y="102"/>
                    </a:lnTo>
                    <a:lnTo>
                      <a:pt x="180" y="107"/>
                    </a:lnTo>
                    <a:lnTo>
                      <a:pt x="183" y="112"/>
                    </a:lnTo>
                    <a:lnTo>
                      <a:pt x="186" y="116"/>
                    </a:lnTo>
                    <a:lnTo>
                      <a:pt x="181" y="73"/>
                    </a:lnTo>
                  </a:path>
                </a:pathLst>
              </a:custGeom>
              <a:solidFill>
                <a:srgbClr val="00CC00"/>
              </a:solidFill>
              <a:ln w="12700" cap="rnd">
                <a:solidFill>
                  <a:srgbClr val="00CC00"/>
                </a:solidFill>
                <a:round/>
                <a:headEnd/>
                <a:tailEnd/>
              </a:ln>
            </p:spPr>
            <p:txBody>
              <a:bodyPr/>
              <a:lstStyle/>
              <a:p>
                <a:endParaRPr lang="en-US"/>
              </a:p>
            </p:txBody>
          </p:sp>
          <p:sp>
            <p:nvSpPr>
              <p:cNvPr id="49218" name="Freeform 2845"/>
              <p:cNvSpPr>
                <a:spLocks/>
              </p:cNvSpPr>
              <p:nvPr/>
            </p:nvSpPr>
            <p:spPr bwMode="auto">
              <a:xfrm>
                <a:off x="4081" y="2002"/>
                <a:ext cx="109" cy="69"/>
              </a:xfrm>
              <a:custGeom>
                <a:avLst/>
                <a:gdLst>
                  <a:gd name="T0" fmla="*/ 10 w 110"/>
                  <a:gd name="T1" fmla="*/ 37 h 70"/>
                  <a:gd name="T2" fmla="*/ 14 w 110"/>
                  <a:gd name="T3" fmla="*/ 33 h 70"/>
                  <a:gd name="T4" fmla="*/ 16 w 110"/>
                  <a:gd name="T5" fmla="*/ 28 h 70"/>
                  <a:gd name="T6" fmla="*/ 19 w 110"/>
                  <a:gd name="T7" fmla="*/ 21 h 70"/>
                  <a:gd name="T8" fmla="*/ 24 w 110"/>
                  <a:gd name="T9" fmla="*/ 15 h 70"/>
                  <a:gd name="T10" fmla="*/ 27 w 110"/>
                  <a:gd name="T11" fmla="*/ 9 h 70"/>
                  <a:gd name="T12" fmla="*/ 31 w 110"/>
                  <a:gd name="T13" fmla="*/ 4 h 70"/>
                  <a:gd name="T14" fmla="*/ 37 w 110"/>
                  <a:gd name="T15" fmla="*/ 0 h 70"/>
                  <a:gd name="T16" fmla="*/ 42 w 110"/>
                  <a:gd name="T17" fmla="*/ 0 h 70"/>
                  <a:gd name="T18" fmla="*/ 48 w 110"/>
                  <a:gd name="T19" fmla="*/ 0 h 70"/>
                  <a:gd name="T20" fmla="*/ 54 w 110"/>
                  <a:gd name="T21" fmla="*/ 2 h 70"/>
                  <a:gd name="T22" fmla="*/ 58 w 110"/>
                  <a:gd name="T23" fmla="*/ 5 h 70"/>
                  <a:gd name="T24" fmla="*/ 66 w 110"/>
                  <a:gd name="T25" fmla="*/ 12 h 70"/>
                  <a:gd name="T26" fmla="*/ 72 w 110"/>
                  <a:gd name="T27" fmla="*/ 17 h 70"/>
                  <a:gd name="T28" fmla="*/ 77 w 110"/>
                  <a:gd name="T29" fmla="*/ 21 h 70"/>
                  <a:gd name="T30" fmla="*/ 81 w 110"/>
                  <a:gd name="T31" fmla="*/ 27 h 70"/>
                  <a:gd name="T32" fmla="*/ 87 w 110"/>
                  <a:gd name="T33" fmla="*/ 32 h 70"/>
                  <a:gd name="T34" fmla="*/ 91 w 110"/>
                  <a:gd name="T35" fmla="*/ 36 h 70"/>
                  <a:gd name="T36" fmla="*/ 95 w 110"/>
                  <a:gd name="T37" fmla="*/ 41 h 70"/>
                  <a:gd name="T38" fmla="*/ 99 w 110"/>
                  <a:gd name="T39" fmla="*/ 47 h 70"/>
                  <a:gd name="T40" fmla="*/ 102 w 110"/>
                  <a:gd name="T41" fmla="*/ 53 h 70"/>
                  <a:gd name="T42" fmla="*/ 103 w 110"/>
                  <a:gd name="T43" fmla="*/ 59 h 70"/>
                  <a:gd name="T44" fmla="*/ 106 w 110"/>
                  <a:gd name="T45" fmla="*/ 64 h 70"/>
                  <a:gd name="T46" fmla="*/ 104 w 110"/>
                  <a:gd name="T47" fmla="*/ 66 h 70"/>
                  <a:gd name="T48" fmla="*/ 100 w 110"/>
                  <a:gd name="T49" fmla="*/ 61 h 70"/>
                  <a:gd name="T50" fmla="*/ 94 w 110"/>
                  <a:gd name="T51" fmla="*/ 58 h 70"/>
                  <a:gd name="T52" fmla="*/ 89 w 110"/>
                  <a:gd name="T53" fmla="*/ 55 h 70"/>
                  <a:gd name="T54" fmla="*/ 85 w 110"/>
                  <a:gd name="T55" fmla="*/ 50 h 70"/>
                  <a:gd name="T56" fmla="*/ 80 w 110"/>
                  <a:gd name="T57" fmla="*/ 44 h 70"/>
                  <a:gd name="T58" fmla="*/ 74 w 110"/>
                  <a:gd name="T59" fmla="*/ 38 h 70"/>
                  <a:gd name="T60" fmla="*/ 69 w 110"/>
                  <a:gd name="T61" fmla="*/ 35 h 70"/>
                  <a:gd name="T62" fmla="*/ 64 w 110"/>
                  <a:gd name="T63" fmla="*/ 32 h 70"/>
                  <a:gd name="T64" fmla="*/ 57 w 110"/>
                  <a:gd name="T65" fmla="*/ 26 h 70"/>
                  <a:gd name="T66" fmla="*/ 52 w 110"/>
                  <a:gd name="T67" fmla="*/ 22 h 70"/>
                  <a:gd name="T68" fmla="*/ 46 w 110"/>
                  <a:gd name="T69" fmla="*/ 17 h 70"/>
                  <a:gd name="T70" fmla="*/ 40 w 110"/>
                  <a:gd name="T71" fmla="*/ 15 h 70"/>
                  <a:gd name="T72" fmla="*/ 35 w 110"/>
                  <a:gd name="T73" fmla="*/ 16 h 70"/>
                  <a:gd name="T74" fmla="*/ 30 w 110"/>
                  <a:gd name="T75" fmla="*/ 21 h 70"/>
                  <a:gd name="T76" fmla="*/ 27 w 110"/>
                  <a:gd name="T77" fmla="*/ 27 h 70"/>
                  <a:gd name="T78" fmla="*/ 24 w 110"/>
                  <a:gd name="T79" fmla="*/ 32 h 70"/>
                  <a:gd name="T80" fmla="*/ 19 w 110"/>
                  <a:gd name="T81" fmla="*/ 36 h 70"/>
                  <a:gd name="T82" fmla="*/ 16 w 110"/>
                  <a:gd name="T83" fmla="*/ 41 h 70"/>
                  <a:gd name="T84" fmla="*/ 12 w 110"/>
                  <a:gd name="T85" fmla="*/ 47 h 70"/>
                  <a:gd name="T86" fmla="*/ 8 w 110"/>
                  <a:gd name="T87" fmla="*/ 52 h 70"/>
                  <a:gd name="T88" fmla="*/ 5 w 110"/>
                  <a:gd name="T89" fmla="*/ 58 h 70"/>
                  <a:gd name="T90" fmla="*/ 2 w 110"/>
                  <a:gd name="T91" fmla="*/ 63 h 70"/>
                  <a:gd name="T92" fmla="*/ 3 w 110"/>
                  <a:gd name="T93" fmla="*/ 40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70"/>
                  <a:gd name="T143" fmla="*/ 110 w 110"/>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70">
                    <a:moveTo>
                      <a:pt x="8" y="42"/>
                    </a:moveTo>
                    <a:lnTo>
                      <a:pt x="10" y="40"/>
                    </a:lnTo>
                    <a:lnTo>
                      <a:pt x="12" y="37"/>
                    </a:lnTo>
                    <a:lnTo>
                      <a:pt x="14" y="33"/>
                    </a:lnTo>
                    <a:lnTo>
                      <a:pt x="15" y="30"/>
                    </a:lnTo>
                    <a:lnTo>
                      <a:pt x="16" y="28"/>
                    </a:lnTo>
                    <a:lnTo>
                      <a:pt x="17" y="25"/>
                    </a:lnTo>
                    <a:lnTo>
                      <a:pt x="19" y="21"/>
                    </a:lnTo>
                    <a:lnTo>
                      <a:pt x="21" y="18"/>
                    </a:lnTo>
                    <a:lnTo>
                      <a:pt x="24" y="15"/>
                    </a:lnTo>
                    <a:lnTo>
                      <a:pt x="26" y="12"/>
                    </a:lnTo>
                    <a:lnTo>
                      <a:pt x="27" y="9"/>
                    </a:lnTo>
                    <a:lnTo>
                      <a:pt x="30" y="6"/>
                    </a:lnTo>
                    <a:lnTo>
                      <a:pt x="31" y="4"/>
                    </a:lnTo>
                    <a:lnTo>
                      <a:pt x="34" y="2"/>
                    </a:lnTo>
                    <a:lnTo>
                      <a:pt x="37" y="0"/>
                    </a:lnTo>
                    <a:lnTo>
                      <a:pt x="39" y="0"/>
                    </a:lnTo>
                    <a:lnTo>
                      <a:pt x="42" y="0"/>
                    </a:lnTo>
                    <a:lnTo>
                      <a:pt x="45" y="0"/>
                    </a:lnTo>
                    <a:lnTo>
                      <a:pt x="48" y="0"/>
                    </a:lnTo>
                    <a:lnTo>
                      <a:pt x="50" y="0"/>
                    </a:lnTo>
                    <a:lnTo>
                      <a:pt x="54" y="2"/>
                    </a:lnTo>
                    <a:lnTo>
                      <a:pt x="58" y="4"/>
                    </a:lnTo>
                    <a:lnTo>
                      <a:pt x="61" y="5"/>
                    </a:lnTo>
                    <a:lnTo>
                      <a:pt x="63" y="7"/>
                    </a:lnTo>
                    <a:lnTo>
                      <a:pt x="69" y="12"/>
                    </a:lnTo>
                    <a:lnTo>
                      <a:pt x="72" y="14"/>
                    </a:lnTo>
                    <a:lnTo>
                      <a:pt x="75" y="17"/>
                    </a:lnTo>
                    <a:lnTo>
                      <a:pt x="77" y="19"/>
                    </a:lnTo>
                    <a:lnTo>
                      <a:pt x="80" y="21"/>
                    </a:lnTo>
                    <a:lnTo>
                      <a:pt x="83" y="24"/>
                    </a:lnTo>
                    <a:lnTo>
                      <a:pt x="84" y="27"/>
                    </a:lnTo>
                    <a:lnTo>
                      <a:pt x="87" y="29"/>
                    </a:lnTo>
                    <a:lnTo>
                      <a:pt x="90" y="32"/>
                    </a:lnTo>
                    <a:lnTo>
                      <a:pt x="93" y="36"/>
                    </a:lnTo>
                    <a:lnTo>
                      <a:pt x="94" y="39"/>
                    </a:lnTo>
                    <a:lnTo>
                      <a:pt x="96" y="41"/>
                    </a:lnTo>
                    <a:lnTo>
                      <a:pt x="98" y="44"/>
                    </a:lnTo>
                    <a:lnTo>
                      <a:pt x="99" y="47"/>
                    </a:lnTo>
                    <a:lnTo>
                      <a:pt x="102" y="50"/>
                    </a:lnTo>
                    <a:lnTo>
                      <a:pt x="103" y="53"/>
                    </a:lnTo>
                    <a:lnTo>
                      <a:pt x="105" y="56"/>
                    </a:lnTo>
                    <a:lnTo>
                      <a:pt x="105" y="59"/>
                    </a:lnTo>
                    <a:lnTo>
                      <a:pt x="106" y="62"/>
                    </a:lnTo>
                    <a:lnTo>
                      <a:pt x="108" y="64"/>
                    </a:lnTo>
                    <a:lnTo>
                      <a:pt x="109" y="67"/>
                    </a:lnTo>
                    <a:lnTo>
                      <a:pt x="110" y="70"/>
                    </a:lnTo>
                    <a:lnTo>
                      <a:pt x="107" y="69"/>
                    </a:lnTo>
                    <a:lnTo>
                      <a:pt x="105" y="66"/>
                    </a:lnTo>
                    <a:lnTo>
                      <a:pt x="103" y="64"/>
                    </a:lnTo>
                    <a:lnTo>
                      <a:pt x="100" y="63"/>
                    </a:lnTo>
                    <a:lnTo>
                      <a:pt x="97" y="61"/>
                    </a:lnTo>
                    <a:lnTo>
                      <a:pt x="94" y="60"/>
                    </a:lnTo>
                    <a:lnTo>
                      <a:pt x="92" y="58"/>
                    </a:lnTo>
                    <a:lnTo>
                      <a:pt x="90" y="55"/>
                    </a:lnTo>
                    <a:lnTo>
                      <a:pt x="88" y="53"/>
                    </a:lnTo>
                    <a:lnTo>
                      <a:pt x="85" y="51"/>
                    </a:lnTo>
                    <a:lnTo>
                      <a:pt x="83" y="47"/>
                    </a:lnTo>
                    <a:lnTo>
                      <a:pt x="80" y="44"/>
                    </a:lnTo>
                    <a:lnTo>
                      <a:pt x="77" y="41"/>
                    </a:lnTo>
                    <a:lnTo>
                      <a:pt x="74" y="40"/>
                    </a:lnTo>
                    <a:lnTo>
                      <a:pt x="72" y="37"/>
                    </a:lnTo>
                    <a:lnTo>
                      <a:pt x="70" y="34"/>
                    </a:lnTo>
                    <a:lnTo>
                      <a:pt x="67" y="32"/>
                    </a:lnTo>
                    <a:lnTo>
                      <a:pt x="63" y="29"/>
                    </a:lnTo>
                    <a:lnTo>
                      <a:pt x="60" y="26"/>
                    </a:lnTo>
                    <a:lnTo>
                      <a:pt x="57" y="24"/>
                    </a:lnTo>
                    <a:lnTo>
                      <a:pt x="52" y="22"/>
                    </a:lnTo>
                    <a:lnTo>
                      <a:pt x="49" y="20"/>
                    </a:lnTo>
                    <a:lnTo>
                      <a:pt x="46" y="17"/>
                    </a:lnTo>
                    <a:lnTo>
                      <a:pt x="43" y="16"/>
                    </a:lnTo>
                    <a:lnTo>
                      <a:pt x="40" y="15"/>
                    </a:lnTo>
                    <a:lnTo>
                      <a:pt x="38" y="14"/>
                    </a:lnTo>
                    <a:lnTo>
                      <a:pt x="35" y="16"/>
                    </a:lnTo>
                    <a:lnTo>
                      <a:pt x="33" y="19"/>
                    </a:lnTo>
                    <a:lnTo>
                      <a:pt x="30" y="21"/>
                    </a:lnTo>
                    <a:lnTo>
                      <a:pt x="29" y="24"/>
                    </a:lnTo>
                    <a:lnTo>
                      <a:pt x="27" y="27"/>
                    </a:lnTo>
                    <a:lnTo>
                      <a:pt x="26" y="29"/>
                    </a:lnTo>
                    <a:lnTo>
                      <a:pt x="24" y="32"/>
                    </a:lnTo>
                    <a:lnTo>
                      <a:pt x="22" y="36"/>
                    </a:lnTo>
                    <a:lnTo>
                      <a:pt x="19" y="39"/>
                    </a:lnTo>
                    <a:lnTo>
                      <a:pt x="17" y="41"/>
                    </a:lnTo>
                    <a:lnTo>
                      <a:pt x="16" y="44"/>
                    </a:lnTo>
                    <a:lnTo>
                      <a:pt x="14" y="47"/>
                    </a:lnTo>
                    <a:lnTo>
                      <a:pt x="12" y="50"/>
                    </a:lnTo>
                    <a:lnTo>
                      <a:pt x="10" y="53"/>
                    </a:lnTo>
                    <a:lnTo>
                      <a:pt x="8" y="55"/>
                    </a:lnTo>
                    <a:lnTo>
                      <a:pt x="6" y="58"/>
                    </a:lnTo>
                    <a:lnTo>
                      <a:pt x="5" y="61"/>
                    </a:lnTo>
                    <a:lnTo>
                      <a:pt x="4" y="64"/>
                    </a:lnTo>
                    <a:lnTo>
                      <a:pt x="2" y="66"/>
                    </a:lnTo>
                    <a:lnTo>
                      <a:pt x="0" y="69"/>
                    </a:lnTo>
                    <a:lnTo>
                      <a:pt x="3" y="43"/>
                    </a:lnTo>
                  </a:path>
                </a:pathLst>
              </a:custGeom>
              <a:solidFill>
                <a:srgbClr val="00CC00"/>
              </a:solidFill>
              <a:ln w="12700" cap="rnd">
                <a:solidFill>
                  <a:srgbClr val="00CC00"/>
                </a:solidFill>
                <a:round/>
                <a:headEnd/>
                <a:tailEnd/>
              </a:ln>
            </p:spPr>
            <p:txBody>
              <a:bodyPr/>
              <a:lstStyle/>
              <a:p>
                <a:endParaRPr lang="en-US"/>
              </a:p>
            </p:txBody>
          </p:sp>
          <p:sp>
            <p:nvSpPr>
              <p:cNvPr id="49219" name="Freeform 2846"/>
              <p:cNvSpPr>
                <a:spLocks/>
              </p:cNvSpPr>
              <p:nvPr/>
            </p:nvSpPr>
            <p:spPr bwMode="auto">
              <a:xfrm>
                <a:off x="3918" y="2049"/>
                <a:ext cx="151" cy="94"/>
              </a:xfrm>
              <a:custGeom>
                <a:avLst/>
                <a:gdLst>
                  <a:gd name="T0" fmla="*/ 135 w 152"/>
                  <a:gd name="T1" fmla="*/ 51 h 95"/>
                  <a:gd name="T2" fmla="*/ 130 w 152"/>
                  <a:gd name="T3" fmla="*/ 45 h 95"/>
                  <a:gd name="T4" fmla="*/ 126 w 152"/>
                  <a:gd name="T5" fmla="*/ 38 h 95"/>
                  <a:gd name="T6" fmla="*/ 122 w 152"/>
                  <a:gd name="T7" fmla="*/ 29 h 95"/>
                  <a:gd name="T8" fmla="*/ 116 w 152"/>
                  <a:gd name="T9" fmla="*/ 20 h 95"/>
                  <a:gd name="T10" fmla="*/ 111 w 152"/>
                  <a:gd name="T11" fmla="*/ 13 h 95"/>
                  <a:gd name="T12" fmla="*/ 106 w 152"/>
                  <a:gd name="T13" fmla="*/ 5 h 95"/>
                  <a:gd name="T14" fmla="*/ 98 w 152"/>
                  <a:gd name="T15" fmla="*/ 0 h 95"/>
                  <a:gd name="T16" fmla="*/ 91 w 152"/>
                  <a:gd name="T17" fmla="*/ 0 h 95"/>
                  <a:gd name="T18" fmla="*/ 83 w 152"/>
                  <a:gd name="T19" fmla="*/ 0 h 95"/>
                  <a:gd name="T20" fmla="*/ 76 w 152"/>
                  <a:gd name="T21" fmla="*/ 3 h 95"/>
                  <a:gd name="T22" fmla="*/ 69 w 152"/>
                  <a:gd name="T23" fmla="*/ 6 h 95"/>
                  <a:gd name="T24" fmla="*/ 57 w 152"/>
                  <a:gd name="T25" fmla="*/ 16 h 95"/>
                  <a:gd name="T26" fmla="*/ 48 w 152"/>
                  <a:gd name="T27" fmla="*/ 23 h 95"/>
                  <a:gd name="T28" fmla="*/ 42 w 152"/>
                  <a:gd name="T29" fmla="*/ 29 h 95"/>
                  <a:gd name="T30" fmla="*/ 36 w 152"/>
                  <a:gd name="T31" fmla="*/ 36 h 95"/>
                  <a:gd name="T32" fmla="*/ 28 w 152"/>
                  <a:gd name="T33" fmla="*/ 44 h 95"/>
                  <a:gd name="T34" fmla="*/ 23 w 152"/>
                  <a:gd name="T35" fmla="*/ 49 h 95"/>
                  <a:gd name="T36" fmla="*/ 16 w 152"/>
                  <a:gd name="T37" fmla="*/ 57 h 95"/>
                  <a:gd name="T38" fmla="*/ 11 w 152"/>
                  <a:gd name="T39" fmla="*/ 64 h 95"/>
                  <a:gd name="T40" fmla="*/ 8 w 152"/>
                  <a:gd name="T41" fmla="*/ 73 h 95"/>
                  <a:gd name="T42" fmla="*/ 5 w 152"/>
                  <a:gd name="T43" fmla="*/ 81 h 95"/>
                  <a:gd name="T44" fmla="*/ 1 w 152"/>
                  <a:gd name="T45" fmla="*/ 88 h 95"/>
                  <a:gd name="T46" fmla="*/ 4 w 152"/>
                  <a:gd name="T47" fmla="*/ 91 h 95"/>
                  <a:gd name="T48" fmla="*/ 10 w 152"/>
                  <a:gd name="T49" fmla="*/ 84 h 95"/>
                  <a:gd name="T50" fmla="*/ 18 w 152"/>
                  <a:gd name="T51" fmla="*/ 79 h 95"/>
                  <a:gd name="T52" fmla="*/ 25 w 152"/>
                  <a:gd name="T53" fmla="*/ 76 h 95"/>
                  <a:gd name="T54" fmla="*/ 30 w 152"/>
                  <a:gd name="T55" fmla="*/ 68 h 95"/>
                  <a:gd name="T56" fmla="*/ 38 w 152"/>
                  <a:gd name="T57" fmla="*/ 61 h 95"/>
                  <a:gd name="T58" fmla="*/ 46 w 152"/>
                  <a:gd name="T59" fmla="*/ 53 h 95"/>
                  <a:gd name="T60" fmla="*/ 52 w 152"/>
                  <a:gd name="T61" fmla="*/ 47 h 95"/>
                  <a:gd name="T62" fmla="*/ 60 w 152"/>
                  <a:gd name="T63" fmla="*/ 44 h 95"/>
                  <a:gd name="T64" fmla="*/ 70 w 152"/>
                  <a:gd name="T65" fmla="*/ 35 h 95"/>
                  <a:gd name="T66" fmla="*/ 77 w 152"/>
                  <a:gd name="T67" fmla="*/ 30 h 95"/>
                  <a:gd name="T68" fmla="*/ 86 w 152"/>
                  <a:gd name="T69" fmla="*/ 24 h 95"/>
                  <a:gd name="T70" fmla="*/ 93 w 152"/>
                  <a:gd name="T71" fmla="*/ 20 h 95"/>
                  <a:gd name="T72" fmla="*/ 101 w 152"/>
                  <a:gd name="T73" fmla="*/ 21 h 95"/>
                  <a:gd name="T74" fmla="*/ 107 w 152"/>
                  <a:gd name="T75" fmla="*/ 29 h 95"/>
                  <a:gd name="T76" fmla="*/ 111 w 152"/>
                  <a:gd name="T77" fmla="*/ 36 h 95"/>
                  <a:gd name="T78" fmla="*/ 116 w 152"/>
                  <a:gd name="T79" fmla="*/ 44 h 95"/>
                  <a:gd name="T80" fmla="*/ 122 w 152"/>
                  <a:gd name="T81" fmla="*/ 49 h 95"/>
                  <a:gd name="T82" fmla="*/ 127 w 152"/>
                  <a:gd name="T83" fmla="*/ 57 h 95"/>
                  <a:gd name="T84" fmla="*/ 133 w 152"/>
                  <a:gd name="T85" fmla="*/ 64 h 95"/>
                  <a:gd name="T86" fmla="*/ 138 w 152"/>
                  <a:gd name="T87" fmla="*/ 72 h 95"/>
                  <a:gd name="T88" fmla="*/ 143 w 152"/>
                  <a:gd name="T89" fmla="*/ 79 h 95"/>
                  <a:gd name="T90" fmla="*/ 146 w 152"/>
                  <a:gd name="T91" fmla="*/ 87 h 95"/>
                  <a:gd name="T92" fmla="*/ 145 w 152"/>
                  <a:gd name="T93" fmla="*/ 56 h 9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95"/>
                  <a:gd name="T143" fmla="*/ 152 w 152"/>
                  <a:gd name="T144" fmla="*/ 95 h 9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95">
                    <a:moveTo>
                      <a:pt x="141" y="57"/>
                    </a:moveTo>
                    <a:lnTo>
                      <a:pt x="138" y="54"/>
                    </a:lnTo>
                    <a:lnTo>
                      <a:pt x="136" y="50"/>
                    </a:lnTo>
                    <a:lnTo>
                      <a:pt x="133" y="45"/>
                    </a:lnTo>
                    <a:lnTo>
                      <a:pt x="132" y="41"/>
                    </a:lnTo>
                    <a:lnTo>
                      <a:pt x="129" y="38"/>
                    </a:lnTo>
                    <a:lnTo>
                      <a:pt x="128" y="34"/>
                    </a:lnTo>
                    <a:lnTo>
                      <a:pt x="125" y="29"/>
                    </a:lnTo>
                    <a:lnTo>
                      <a:pt x="123" y="25"/>
                    </a:lnTo>
                    <a:lnTo>
                      <a:pt x="119" y="20"/>
                    </a:lnTo>
                    <a:lnTo>
                      <a:pt x="116" y="16"/>
                    </a:lnTo>
                    <a:lnTo>
                      <a:pt x="114" y="13"/>
                    </a:lnTo>
                    <a:lnTo>
                      <a:pt x="110" y="9"/>
                    </a:lnTo>
                    <a:lnTo>
                      <a:pt x="109" y="5"/>
                    </a:lnTo>
                    <a:lnTo>
                      <a:pt x="105" y="3"/>
                    </a:lnTo>
                    <a:lnTo>
                      <a:pt x="101" y="0"/>
                    </a:lnTo>
                    <a:lnTo>
                      <a:pt x="97" y="0"/>
                    </a:lnTo>
                    <a:lnTo>
                      <a:pt x="94" y="0"/>
                    </a:lnTo>
                    <a:lnTo>
                      <a:pt x="90" y="0"/>
                    </a:lnTo>
                    <a:lnTo>
                      <a:pt x="86" y="0"/>
                    </a:lnTo>
                    <a:lnTo>
                      <a:pt x="82" y="0"/>
                    </a:lnTo>
                    <a:lnTo>
                      <a:pt x="77" y="3"/>
                    </a:lnTo>
                    <a:lnTo>
                      <a:pt x="72" y="5"/>
                    </a:lnTo>
                    <a:lnTo>
                      <a:pt x="69" y="6"/>
                    </a:lnTo>
                    <a:lnTo>
                      <a:pt x="65" y="10"/>
                    </a:lnTo>
                    <a:lnTo>
                      <a:pt x="57" y="16"/>
                    </a:lnTo>
                    <a:lnTo>
                      <a:pt x="53" y="19"/>
                    </a:lnTo>
                    <a:lnTo>
                      <a:pt x="48" y="23"/>
                    </a:lnTo>
                    <a:lnTo>
                      <a:pt x="46" y="26"/>
                    </a:lnTo>
                    <a:lnTo>
                      <a:pt x="42" y="29"/>
                    </a:lnTo>
                    <a:lnTo>
                      <a:pt x="38" y="33"/>
                    </a:lnTo>
                    <a:lnTo>
                      <a:pt x="36" y="36"/>
                    </a:lnTo>
                    <a:lnTo>
                      <a:pt x="32" y="40"/>
                    </a:lnTo>
                    <a:lnTo>
                      <a:pt x="28" y="44"/>
                    </a:lnTo>
                    <a:lnTo>
                      <a:pt x="24" y="49"/>
                    </a:lnTo>
                    <a:lnTo>
                      <a:pt x="23" y="52"/>
                    </a:lnTo>
                    <a:lnTo>
                      <a:pt x="19" y="56"/>
                    </a:lnTo>
                    <a:lnTo>
                      <a:pt x="16" y="60"/>
                    </a:lnTo>
                    <a:lnTo>
                      <a:pt x="15" y="64"/>
                    </a:lnTo>
                    <a:lnTo>
                      <a:pt x="11" y="67"/>
                    </a:lnTo>
                    <a:lnTo>
                      <a:pt x="10" y="72"/>
                    </a:lnTo>
                    <a:lnTo>
                      <a:pt x="8" y="76"/>
                    </a:lnTo>
                    <a:lnTo>
                      <a:pt x="6" y="80"/>
                    </a:lnTo>
                    <a:lnTo>
                      <a:pt x="5" y="84"/>
                    </a:lnTo>
                    <a:lnTo>
                      <a:pt x="3" y="87"/>
                    </a:lnTo>
                    <a:lnTo>
                      <a:pt x="1" y="91"/>
                    </a:lnTo>
                    <a:lnTo>
                      <a:pt x="0" y="95"/>
                    </a:lnTo>
                    <a:lnTo>
                      <a:pt x="4" y="94"/>
                    </a:lnTo>
                    <a:lnTo>
                      <a:pt x="6" y="90"/>
                    </a:lnTo>
                    <a:lnTo>
                      <a:pt x="10" y="87"/>
                    </a:lnTo>
                    <a:lnTo>
                      <a:pt x="14" y="85"/>
                    </a:lnTo>
                    <a:lnTo>
                      <a:pt x="18" y="82"/>
                    </a:lnTo>
                    <a:lnTo>
                      <a:pt x="22" y="81"/>
                    </a:lnTo>
                    <a:lnTo>
                      <a:pt x="25" y="79"/>
                    </a:lnTo>
                    <a:lnTo>
                      <a:pt x="28" y="75"/>
                    </a:lnTo>
                    <a:lnTo>
                      <a:pt x="30" y="71"/>
                    </a:lnTo>
                    <a:lnTo>
                      <a:pt x="34" y="69"/>
                    </a:lnTo>
                    <a:lnTo>
                      <a:pt x="38" y="64"/>
                    </a:lnTo>
                    <a:lnTo>
                      <a:pt x="42" y="60"/>
                    </a:lnTo>
                    <a:lnTo>
                      <a:pt x="46" y="56"/>
                    </a:lnTo>
                    <a:lnTo>
                      <a:pt x="49" y="54"/>
                    </a:lnTo>
                    <a:lnTo>
                      <a:pt x="52" y="50"/>
                    </a:lnTo>
                    <a:lnTo>
                      <a:pt x="56" y="46"/>
                    </a:lnTo>
                    <a:lnTo>
                      <a:pt x="60" y="44"/>
                    </a:lnTo>
                    <a:lnTo>
                      <a:pt x="65" y="40"/>
                    </a:lnTo>
                    <a:lnTo>
                      <a:pt x="70" y="35"/>
                    </a:lnTo>
                    <a:lnTo>
                      <a:pt x="74" y="33"/>
                    </a:lnTo>
                    <a:lnTo>
                      <a:pt x="80" y="30"/>
                    </a:lnTo>
                    <a:lnTo>
                      <a:pt x="83" y="28"/>
                    </a:lnTo>
                    <a:lnTo>
                      <a:pt x="89" y="24"/>
                    </a:lnTo>
                    <a:lnTo>
                      <a:pt x="92" y="21"/>
                    </a:lnTo>
                    <a:lnTo>
                      <a:pt x="96" y="20"/>
                    </a:lnTo>
                    <a:lnTo>
                      <a:pt x="100" y="19"/>
                    </a:lnTo>
                    <a:lnTo>
                      <a:pt x="104" y="21"/>
                    </a:lnTo>
                    <a:lnTo>
                      <a:pt x="106" y="26"/>
                    </a:lnTo>
                    <a:lnTo>
                      <a:pt x="110" y="29"/>
                    </a:lnTo>
                    <a:lnTo>
                      <a:pt x="111" y="33"/>
                    </a:lnTo>
                    <a:lnTo>
                      <a:pt x="114" y="36"/>
                    </a:lnTo>
                    <a:lnTo>
                      <a:pt x="116" y="40"/>
                    </a:lnTo>
                    <a:lnTo>
                      <a:pt x="119" y="44"/>
                    </a:lnTo>
                    <a:lnTo>
                      <a:pt x="122" y="49"/>
                    </a:lnTo>
                    <a:lnTo>
                      <a:pt x="125" y="52"/>
                    </a:lnTo>
                    <a:lnTo>
                      <a:pt x="128" y="56"/>
                    </a:lnTo>
                    <a:lnTo>
                      <a:pt x="130" y="60"/>
                    </a:lnTo>
                    <a:lnTo>
                      <a:pt x="133" y="64"/>
                    </a:lnTo>
                    <a:lnTo>
                      <a:pt x="136" y="67"/>
                    </a:lnTo>
                    <a:lnTo>
                      <a:pt x="138" y="71"/>
                    </a:lnTo>
                    <a:lnTo>
                      <a:pt x="141" y="75"/>
                    </a:lnTo>
                    <a:lnTo>
                      <a:pt x="143" y="79"/>
                    </a:lnTo>
                    <a:lnTo>
                      <a:pt x="146" y="82"/>
                    </a:lnTo>
                    <a:lnTo>
                      <a:pt x="147" y="86"/>
                    </a:lnTo>
                    <a:lnTo>
                      <a:pt x="149" y="90"/>
                    </a:lnTo>
                    <a:lnTo>
                      <a:pt x="152" y="94"/>
                    </a:lnTo>
                    <a:lnTo>
                      <a:pt x="148" y="59"/>
                    </a:lnTo>
                  </a:path>
                </a:pathLst>
              </a:custGeom>
              <a:solidFill>
                <a:srgbClr val="00CC00"/>
              </a:solidFill>
              <a:ln w="12700" cap="rnd">
                <a:solidFill>
                  <a:srgbClr val="00CC00"/>
                </a:solidFill>
                <a:round/>
                <a:headEnd/>
                <a:tailEnd/>
              </a:ln>
            </p:spPr>
            <p:txBody>
              <a:bodyPr/>
              <a:lstStyle/>
              <a:p>
                <a:endParaRPr lang="en-US"/>
              </a:p>
            </p:txBody>
          </p:sp>
          <p:sp>
            <p:nvSpPr>
              <p:cNvPr id="49220" name="Freeform 2847"/>
              <p:cNvSpPr>
                <a:spLocks/>
              </p:cNvSpPr>
              <p:nvPr/>
            </p:nvSpPr>
            <p:spPr bwMode="auto">
              <a:xfrm>
                <a:off x="4058" y="1965"/>
                <a:ext cx="47" cy="605"/>
              </a:xfrm>
              <a:custGeom>
                <a:avLst/>
                <a:gdLst>
                  <a:gd name="T0" fmla="*/ 12 w 55"/>
                  <a:gd name="T1" fmla="*/ 348 h 776"/>
                  <a:gd name="T2" fmla="*/ 12 w 55"/>
                  <a:gd name="T3" fmla="*/ 336 h 776"/>
                  <a:gd name="T4" fmla="*/ 11 w 55"/>
                  <a:gd name="T5" fmla="*/ 320 h 776"/>
                  <a:gd name="T6" fmla="*/ 9 w 55"/>
                  <a:gd name="T7" fmla="*/ 308 h 776"/>
                  <a:gd name="T8" fmla="*/ 9 w 55"/>
                  <a:gd name="T9" fmla="*/ 294 h 776"/>
                  <a:gd name="T10" fmla="*/ 9 w 55"/>
                  <a:gd name="T11" fmla="*/ 277 h 776"/>
                  <a:gd name="T12" fmla="*/ 9 w 55"/>
                  <a:gd name="T13" fmla="*/ 263 h 776"/>
                  <a:gd name="T14" fmla="*/ 9 w 55"/>
                  <a:gd name="T15" fmla="*/ 251 h 776"/>
                  <a:gd name="T16" fmla="*/ 9 w 55"/>
                  <a:gd name="T17" fmla="*/ 235 h 776"/>
                  <a:gd name="T18" fmla="*/ 8 w 55"/>
                  <a:gd name="T19" fmla="*/ 223 h 776"/>
                  <a:gd name="T20" fmla="*/ 5 w 55"/>
                  <a:gd name="T21" fmla="*/ 209 h 776"/>
                  <a:gd name="T22" fmla="*/ 2 w 55"/>
                  <a:gd name="T23" fmla="*/ 194 h 776"/>
                  <a:gd name="T24" fmla="*/ 0 w 55"/>
                  <a:gd name="T25" fmla="*/ 180 h 776"/>
                  <a:gd name="T26" fmla="*/ 0 w 55"/>
                  <a:gd name="T27" fmla="*/ 168 h 776"/>
                  <a:gd name="T28" fmla="*/ 0 w 55"/>
                  <a:gd name="T29" fmla="*/ 156 h 776"/>
                  <a:gd name="T30" fmla="*/ 0 w 55"/>
                  <a:gd name="T31" fmla="*/ 142 h 776"/>
                  <a:gd name="T32" fmla="*/ 3 w 55"/>
                  <a:gd name="T33" fmla="*/ 128 h 776"/>
                  <a:gd name="T34" fmla="*/ 7 w 55"/>
                  <a:gd name="T35" fmla="*/ 113 h 776"/>
                  <a:gd name="T36" fmla="*/ 8 w 55"/>
                  <a:gd name="T37" fmla="*/ 100 h 776"/>
                  <a:gd name="T38" fmla="*/ 8 w 55"/>
                  <a:gd name="T39" fmla="*/ 90 h 776"/>
                  <a:gd name="T40" fmla="*/ 8 w 55"/>
                  <a:gd name="T41" fmla="*/ 78 h 776"/>
                  <a:gd name="T42" fmla="*/ 8 w 55"/>
                  <a:gd name="T43" fmla="*/ 65 h 776"/>
                  <a:gd name="T44" fmla="*/ 8 w 55"/>
                  <a:gd name="T45" fmla="*/ 51 h 776"/>
                  <a:gd name="T46" fmla="*/ 8 w 55"/>
                  <a:gd name="T47" fmla="*/ 38 h 776"/>
                  <a:gd name="T48" fmla="*/ 8 w 55"/>
                  <a:gd name="T49" fmla="*/ 28 h 776"/>
                  <a:gd name="T50" fmla="*/ 7 w 55"/>
                  <a:gd name="T51" fmla="*/ 16 h 776"/>
                  <a:gd name="T52" fmla="*/ 7 w 55"/>
                  <a:gd name="T53" fmla="*/ 5 h 776"/>
                  <a:gd name="T54" fmla="*/ 15 w 55"/>
                  <a:gd name="T55" fmla="*/ 3 h 776"/>
                  <a:gd name="T56" fmla="*/ 17 w 55"/>
                  <a:gd name="T57" fmla="*/ 13 h 776"/>
                  <a:gd name="T58" fmla="*/ 17 w 55"/>
                  <a:gd name="T59" fmla="*/ 23 h 776"/>
                  <a:gd name="T60" fmla="*/ 17 w 55"/>
                  <a:gd name="T61" fmla="*/ 37 h 776"/>
                  <a:gd name="T62" fmla="*/ 17 w 55"/>
                  <a:gd name="T63" fmla="*/ 50 h 776"/>
                  <a:gd name="T64" fmla="*/ 17 w 55"/>
                  <a:gd name="T65" fmla="*/ 64 h 776"/>
                  <a:gd name="T66" fmla="*/ 17 w 55"/>
                  <a:gd name="T67" fmla="*/ 76 h 776"/>
                  <a:gd name="T68" fmla="*/ 17 w 55"/>
                  <a:gd name="T69" fmla="*/ 87 h 776"/>
                  <a:gd name="T70" fmla="*/ 17 w 55"/>
                  <a:gd name="T71" fmla="*/ 99 h 776"/>
                  <a:gd name="T72" fmla="*/ 17 w 55"/>
                  <a:gd name="T73" fmla="*/ 111 h 776"/>
                  <a:gd name="T74" fmla="*/ 17 w 55"/>
                  <a:gd name="T75" fmla="*/ 124 h 776"/>
                  <a:gd name="T76" fmla="*/ 17 w 55"/>
                  <a:gd name="T77" fmla="*/ 134 h 776"/>
                  <a:gd name="T78" fmla="*/ 17 w 55"/>
                  <a:gd name="T79" fmla="*/ 147 h 776"/>
                  <a:gd name="T80" fmla="*/ 17 w 55"/>
                  <a:gd name="T81" fmla="*/ 161 h 776"/>
                  <a:gd name="T82" fmla="*/ 17 w 55"/>
                  <a:gd name="T83" fmla="*/ 172 h 776"/>
                  <a:gd name="T84" fmla="*/ 17 w 55"/>
                  <a:gd name="T85" fmla="*/ 186 h 776"/>
                  <a:gd name="T86" fmla="*/ 17 w 55"/>
                  <a:gd name="T87" fmla="*/ 199 h 776"/>
                  <a:gd name="T88" fmla="*/ 17 w 55"/>
                  <a:gd name="T89" fmla="*/ 212 h 776"/>
                  <a:gd name="T90" fmla="*/ 18 w 55"/>
                  <a:gd name="T91" fmla="*/ 225 h 776"/>
                  <a:gd name="T92" fmla="*/ 19 w 55"/>
                  <a:gd name="T93" fmla="*/ 235 h 776"/>
                  <a:gd name="T94" fmla="*/ 23 w 55"/>
                  <a:gd name="T95" fmla="*/ 246 h 776"/>
                  <a:gd name="T96" fmla="*/ 24 w 55"/>
                  <a:gd name="T97" fmla="*/ 257 h 776"/>
                  <a:gd name="T98" fmla="*/ 26 w 55"/>
                  <a:gd name="T99" fmla="*/ 268 h 776"/>
                  <a:gd name="T100" fmla="*/ 26 w 55"/>
                  <a:gd name="T101" fmla="*/ 281 h 776"/>
                  <a:gd name="T102" fmla="*/ 27 w 55"/>
                  <a:gd name="T103" fmla="*/ 293 h 776"/>
                  <a:gd name="T104" fmla="*/ 32 w 55"/>
                  <a:gd name="T105" fmla="*/ 308 h 776"/>
                  <a:gd name="T106" fmla="*/ 32 w 55"/>
                  <a:gd name="T107" fmla="*/ 319 h 776"/>
                  <a:gd name="T108" fmla="*/ 33 w 55"/>
                  <a:gd name="T109" fmla="*/ 331 h 776"/>
                  <a:gd name="T110" fmla="*/ 33 w 55"/>
                  <a:gd name="T111" fmla="*/ 345 h 776"/>
                  <a:gd name="T112" fmla="*/ 33 w 55"/>
                  <a:gd name="T113" fmla="*/ 356 h 776"/>
                  <a:gd name="T114" fmla="*/ 30 w 55"/>
                  <a:gd name="T115" fmla="*/ 366 h 776"/>
                  <a:gd name="T116" fmla="*/ 15 w 55"/>
                  <a:gd name="T117" fmla="*/ 367 h 776"/>
                  <a:gd name="T118" fmla="*/ 9 w 55"/>
                  <a:gd name="T119" fmla="*/ 359 h 7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
                  <a:gd name="T181" fmla="*/ 0 h 776"/>
                  <a:gd name="T182" fmla="*/ 55 w 55"/>
                  <a:gd name="T183" fmla="*/ 776 h 7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 h="776">
                    <a:moveTo>
                      <a:pt x="21" y="751"/>
                    </a:moveTo>
                    <a:lnTo>
                      <a:pt x="19" y="745"/>
                    </a:lnTo>
                    <a:lnTo>
                      <a:pt x="19" y="740"/>
                    </a:lnTo>
                    <a:lnTo>
                      <a:pt x="19" y="734"/>
                    </a:lnTo>
                    <a:lnTo>
                      <a:pt x="19" y="727"/>
                    </a:lnTo>
                    <a:lnTo>
                      <a:pt x="19" y="721"/>
                    </a:lnTo>
                    <a:lnTo>
                      <a:pt x="19" y="716"/>
                    </a:lnTo>
                    <a:lnTo>
                      <a:pt x="19" y="709"/>
                    </a:lnTo>
                    <a:lnTo>
                      <a:pt x="19" y="698"/>
                    </a:lnTo>
                    <a:lnTo>
                      <a:pt x="19" y="686"/>
                    </a:lnTo>
                    <a:lnTo>
                      <a:pt x="19" y="681"/>
                    </a:lnTo>
                    <a:lnTo>
                      <a:pt x="17" y="675"/>
                    </a:lnTo>
                    <a:lnTo>
                      <a:pt x="17" y="668"/>
                    </a:lnTo>
                    <a:lnTo>
                      <a:pt x="17" y="661"/>
                    </a:lnTo>
                    <a:lnTo>
                      <a:pt x="15" y="655"/>
                    </a:lnTo>
                    <a:lnTo>
                      <a:pt x="15" y="650"/>
                    </a:lnTo>
                    <a:lnTo>
                      <a:pt x="15" y="644"/>
                    </a:lnTo>
                    <a:lnTo>
                      <a:pt x="15" y="638"/>
                    </a:lnTo>
                    <a:lnTo>
                      <a:pt x="15" y="631"/>
                    </a:lnTo>
                    <a:lnTo>
                      <a:pt x="15" y="620"/>
                    </a:lnTo>
                    <a:lnTo>
                      <a:pt x="15" y="609"/>
                    </a:lnTo>
                    <a:lnTo>
                      <a:pt x="15" y="600"/>
                    </a:lnTo>
                    <a:lnTo>
                      <a:pt x="15" y="590"/>
                    </a:lnTo>
                    <a:lnTo>
                      <a:pt x="15" y="583"/>
                    </a:lnTo>
                    <a:lnTo>
                      <a:pt x="15" y="578"/>
                    </a:lnTo>
                    <a:lnTo>
                      <a:pt x="15" y="570"/>
                    </a:lnTo>
                    <a:lnTo>
                      <a:pt x="15" y="563"/>
                    </a:lnTo>
                    <a:lnTo>
                      <a:pt x="15" y="554"/>
                    </a:lnTo>
                    <a:lnTo>
                      <a:pt x="15" y="546"/>
                    </a:lnTo>
                    <a:lnTo>
                      <a:pt x="15" y="541"/>
                    </a:lnTo>
                    <a:lnTo>
                      <a:pt x="15" y="535"/>
                    </a:lnTo>
                    <a:lnTo>
                      <a:pt x="15" y="530"/>
                    </a:lnTo>
                    <a:lnTo>
                      <a:pt x="15" y="520"/>
                    </a:lnTo>
                    <a:lnTo>
                      <a:pt x="14" y="511"/>
                    </a:lnTo>
                    <a:lnTo>
                      <a:pt x="14" y="504"/>
                    </a:lnTo>
                    <a:lnTo>
                      <a:pt x="14" y="496"/>
                    </a:lnTo>
                    <a:lnTo>
                      <a:pt x="14" y="491"/>
                    </a:lnTo>
                    <a:lnTo>
                      <a:pt x="14" y="485"/>
                    </a:lnTo>
                    <a:lnTo>
                      <a:pt x="12" y="476"/>
                    </a:lnTo>
                    <a:lnTo>
                      <a:pt x="12" y="471"/>
                    </a:lnTo>
                    <a:lnTo>
                      <a:pt x="10" y="463"/>
                    </a:lnTo>
                    <a:lnTo>
                      <a:pt x="8" y="454"/>
                    </a:lnTo>
                    <a:lnTo>
                      <a:pt x="8" y="447"/>
                    </a:lnTo>
                    <a:lnTo>
                      <a:pt x="8" y="441"/>
                    </a:lnTo>
                    <a:lnTo>
                      <a:pt x="8" y="435"/>
                    </a:lnTo>
                    <a:lnTo>
                      <a:pt x="6" y="424"/>
                    </a:lnTo>
                    <a:lnTo>
                      <a:pt x="4" y="417"/>
                    </a:lnTo>
                    <a:lnTo>
                      <a:pt x="2" y="410"/>
                    </a:lnTo>
                    <a:lnTo>
                      <a:pt x="0" y="402"/>
                    </a:lnTo>
                    <a:lnTo>
                      <a:pt x="0" y="395"/>
                    </a:lnTo>
                    <a:lnTo>
                      <a:pt x="0" y="388"/>
                    </a:lnTo>
                    <a:lnTo>
                      <a:pt x="0" y="380"/>
                    </a:lnTo>
                    <a:lnTo>
                      <a:pt x="0" y="373"/>
                    </a:lnTo>
                    <a:lnTo>
                      <a:pt x="0" y="365"/>
                    </a:lnTo>
                    <a:lnTo>
                      <a:pt x="0" y="360"/>
                    </a:lnTo>
                    <a:lnTo>
                      <a:pt x="0" y="354"/>
                    </a:lnTo>
                    <a:lnTo>
                      <a:pt x="0" y="349"/>
                    </a:lnTo>
                    <a:lnTo>
                      <a:pt x="0" y="343"/>
                    </a:lnTo>
                    <a:lnTo>
                      <a:pt x="0" y="338"/>
                    </a:lnTo>
                    <a:lnTo>
                      <a:pt x="0" y="328"/>
                    </a:lnTo>
                    <a:lnTo>
                      <a:pt x="0" y="317"/>
                    </a:lnTo>
                    <a:lnTo>
                      <a:pt x="0" y="310"/>
                    </a:lnTo>
                    <a:lnTo>
                      <a:pt x="0" y="304"/>
                    </a:lnTo>
                    <a:lnTo>
                      <a:pt x="0" y="299"/>
                    </a:lnTo>
                    <a:lnTo>
                      <a:pt x="0" y="292"/>
                    </a:lnTo>
                    <a:lnTo>
                      <a:pt x="2" y="282"/>
                    </a:lnTo>
                    <a:lnTo>
                      <a:pt x="4" y="275"/>
                    </a:lnTo>
                    <a:lnTo>
                      <a:pt x="4" y="269"/>
                    </a:lnTo>
                    <a:lnTo>
                      <a:pt x="6" y="262"/>
                    </a:lnTo>
                    <a:lnTo>
                      <a:pt x="8" y="253"/>
                    </a:lnTo>
                    <a:lnTo>
                      <a:pt x="10" y="247"/>
                    </a:lnTo>
                    <a:lnTo>
                      <a:pt x="10" y="238"/>
                    </a:lnTo>
                    <a:lnTo>
                      <a:pt x="12" y="231"/>
                    </a:lnTo>
                    <a:lnTo>
                      <a:pt x="12" y="223"/>
                    </a:lnTo>
                    <a:lnTo>
                      <a:pt x="12" y="218"/>
                    </a:lnTo>
                    <a:lnTo>
                      <a:pt x="12" y="210"/>
                    </a:lnTo>
                    <a:lnTo>
                      <a:pt x="12" y="205"/>
                    </a:lnTo>
                    <a:lnTo>
                      <a:pt x="12" y="199"/>
                    </a:lnTo>
                    <a:lnTo>
                      <a:pt x="12" y="194"/>
                    </a:lnTo>
                    <a:lnTo>
                      <a:pt x="12" y="188"/>
                    </a:lnTo>
                    <a:lnTo>
                      <a:pt x="12" y="183"/>
                    </a:lnTo>
                    <a:lnTo>
                      <a:pt x="12" y="177"/>
                    </a:lnTo>
                    <a:lnTo>
                      <a:pt x="12" y="170"/>
                    </a:lnTo>
                    <a:lnTo>
                      <a:pt x="12" y="164"/>
                    </a:lnTo>
                    <a:lnTo>
                      <a:pt x="12" y="159"/>
                    </a:lnTo>
                    <a:lnTo>
                      <a:pt x="12" y="151"/>
                    </a:lnTo>
                    <a:lnTo>
                      <a:pt x="12" y="144"/>
                    </a:lnTo>
                    <a:lnTo>
                      <a:pt x="12" y="137"/>
                    </a:lnTo>
                    <a:lnTo>
                      <a:pt x="12" y="129"/>
                    </a:lnTo>
                    <a:lnTo>
                      <a:pt x="12" y="124"/>
                    </a:lnTo>
                    <a:lnTo>
                      <a:pt x="12" y="114"/>
                    </a:lnTo>
                    <a:lnTo>
                      <a:pt x="12" y="107"/>
                    </a:lnTo>
                    <a:lnTo>
                      <a:pt x="12" y="101"/>
                    </a:lnTo>
                    <a:lnTo>
                      <a:pt x="12" y="96"/>
                    </a:lnTo>
                    <a:lnTo>
                      <a:pt x="12" y="89"/>
                    </a:lnTo>
                    <a:lnTo>
                      <a:pt x="12" y="81"/>
                    </a:lnTo>
                    <a:lnTo>
                      <a:pt x="12" y="76"/>
                    </a:lnTo>
                    <a:lnTo>
                      <a:pt x="12" y="70"/>
                    </a:lnTo>
                    <a:lnTo>
                      <a:pt x="12" y="65"/>
                    </a:lnTo>
                    <a:lnTo>
                      <a:pt x="12" y="59"/>
                    </a:lnTo>
                    <a:lnTo>
                      <a:pt x="12" y="52"/>
                    </a:lnTo>
                    <a:lnTo>
                      <a:pt x="10" y="46"/>
                    </a:lnTo>
                    <a:lnTo>
                      <a:pt x="10" y="41"/>
                    </a:lnTo>
                    <a:lnTo>
                      <a:pt x="10" y="33"/>
                    </a:lnTo>
                    <a:lnTo>
                      <a:pt x="10" y="28"/>
                    </a:lnTo>
                    <a:lnTo>
                      <a:pt x="10" y="22"/>
                    </a:lnTo>
                    <a:lnTo>
                      <a:pt x="10" y="17"/>
                    </a:lnTo>
                    <a:lnTo>
                      <a:pt x="10" y="11"/>
                    </a:lnTo>
                    <a:lnTo>
                      <a:pt x="12" y="6"/>
                    </a:lnTo>
                    <a:lnTo>
                      <a:pt x="17" y="2"/>
                    </a:lnTo>
                    <a:lnTo>
                      <a:pt x="23" y="0"/>
                    </a:lnTo>
                    <a:lnTo>
                      <a:pt x="25" y="6"/>
                    </a:lnTo>
                    <a:lnTo>
                      <a:pt x="25" y="11"/>
                    </a:lnTo>
                    <a:lnTo>
                      <a:pt x="25" y="17"/>
                    </a:lnTo>
                    <a:lnTo>
                      <a:pt x="27" y="22"/>
                    </a:lnTo>
                    <a:lnTo>
                      <a:pt x="27" y="28"/>
                    </a:lnTo>
                    <a:lnTo>
                      <a:pt x="27" y="33"/>
                    </a:lnTo>
                    <a:lnTo>
                      <a:pt x="27" y="39"/>
                    </a:lnTo>
                    <a:lnTo>
                      <a:pt x="27" y="44"/>
                    </a:lnTo>
                    <a:lnTo>
                      <a:pt x="27" y="50"/>
                    </a:lnTo>
                    <a:lnTo>
                      <a:pt x="27" y="57"/>
                    </a:lnTo>
                    <a:lnTo>
                      <a:pt x="27" y="65"/>
                    </a:lnTo>
                    <a:lnTo>
                      <a:pt x="27" y="72"/>
                    </a:lnTo>
                    <a:lnTo>
                      <a:pt x="27" y="79"/>
                    </a:lnTo>
                    <a:lnTo>
                      <a:pt x="27" y="87"/>
                    </a:lnTo>
                    <a:lnTo>
                      <a:pt x="27" y="92"/>
                    </a:lnTo>
                    <a:lnTo>
                      <a:pt x="27" y="98"/>
                    </a:lnTo>
                    <a:lnTo>
                      <a:pt x="27" y="105"/>
                    </a:lnTo>
                    <a:lnTo>
                      <a:pt x="27" y="113"/>
                    </a:lnTo>
                    <a:lnTo>
                      <a:pt x="27" y="120"/>
                    </a:lnTo>
                    <a:lnTo>
                      <a:pt x="27" y="127"/>
                    </a:lnTo>
                    <a:lnTo>
                      <a:pt x="27" y="135"/>
                    </a:lnTo>
                    <a:lnTo>
                      <a:pt x="27" y="140"/>
                    </a:lnTo>
                    <a:lnTo>
                      <a:pt x="27" y="148"/>
                    </a:lnTo>
                    <a:lnTo>
                      <a:pt x="27" y="155"/>
                    </a:lnTo>
                    <a:lnTo>
                      <a:pt x="27" y="161"/>
                    </a:lnTo>
                    <a:lnTo>
                      <a:pt x="27" y="168"/>
                    </a:lnTo>
                    <a:lnTo>
                      <a:pt x="27" y="173"/>
                    </a:lnTo>
                    <a:lnTo>
                      <a:pt x="27" y="179"/>
                    </a:lnTo>
                    <a:lnTo>
                      <a:pt x="27" y="185"/>
                    </a:lnTo>
                    <a:lnTo>
                      <a:pt x="27" y="190"/>
                    </a:lnTo>
                    <a:lnTo>
                      <a:pt x="27" y="197"/>
                    </a:lnTo>
                    <a:lnTo>
                      <a:pt x="27" y="203"/>
                    </a:lnTo>
                    <a:lnTo>
                      <a:pt x="27" y="209"/>
                    </a:lnTo>
                    <a:lnTo>
                      <a:pt x="27" y="218"/>
                    </a:lnTo>
                    <a:lnTo>
                      <a:pt x="27" y="223"/>
                    </a:lnTo>
                    <a:lnTo>
                      <a:pt x="27" y="231"/>
                    </a:lnTo>
                    <a:lnTo>
                      <a:pt x="27" y="236"/>
                    </a:lnTo>
                    <a:lnTo>
                      <a:pt x="27" y="242"/>
                    </a:lnTo>
                    <a:lnTo>
                      <a:pt x="27" y="249"/>
                    </a:lnTo>
                    <a:lnTo>
                      <a:pt x="27" y="255"/>
                    </a:lnTo>
                    <a:lnTo>
                      <a:pt x="27" y="262"/>
                    </a:lnTo>
                    <a:lnTo>
                      <a:pt x="27" y="268"/>
                    </a:lnTo>
                    <a:lnTo>
                      <a:pt x="27" y="273"/>
                    </a:lnTo>
                    <a:lnTo>
                      <a:pt x="27" y="279"/>
                    </a:lnTo>
                    <a:lnTo>
                      <a:pt x="27" y="284"/>
                    </a:lnTo>
                    <a:lnTo>
                      <a:pt x="27" y="290"/>
                    </a:lnTo>
                    <a:lnTo>
                      <a:pt x="27" y="295"/>
                    </a:lnTo>
                    <a:lnTo>
                      <a:pt x="27" y="303"/>
                    </a:lnTo>
                    <a:lnTo>
                      <a:pt x="27" y="310"/>
                    </a:lnTo>
                    <a:lnTo>
                      <a:pt x="27" y="316"/>
                    </a:lnTo>
                    <a:lnTo>
                      <a:pt x="27" y="323"/>
                    </a:lnTo>
                    <a:lnTo>
                      <a:pt x="27" y="330"/>
                    </a:lnTo>
                    <a:lnTo>
                      <a:pt x="27" y="338"/>
                    </a:lnTo>
                    <a:lnTo>
                      <a:pt x="27" y="345"/>
                    </a:lnTo>
                    <a:lnTo>
                      <a:pt x="27" y="352"/>
                    </a:lnTo>
                    <a:lnTo>
                      <a:pt x="27" y="358"/>
                    </a:lnTo>
                    <a:lnTo>
                      <a:pt x="27" y="364"/>
                    </a:lnTo>
                    <a:lnTo>
                      <a:pt x="27" y="371"/>
                    </a:lnTo>
                    <a:lnTo>
                      <a:pt x="27" y="376"/>
                    </a:lnTo>
                    <a:lnTo>
                      <a:pt x="27" y="384"/>
                    </a:lnTo>
                    <a:lnTo>
                      <a:pt x="27" y="391"/>
                    </a:lnTo>
                    <a:lnTo>
                      <a:pt x="27" y="397"/>
                    </a:lnTo>
                    <a:lnTo>
                      <a:pt x="27" y="404"/>
                    </a:lnTo>
                    <a:lnTo>
                      <a:pt x="27" y="411"/>
                    </a:lnTo>
                    <a:lnTo>
                      <a:pt x="27" y="419"/>
                    </a:lnTo>
                    <a:lnTo>
                      <a:pt x="27" y="428"/>
                    </a:lnTo>
                    <a:lnTo>
                      <a:pt x="27" y="434"/>
                    </a:lnTo>
                    <a:lnTo>
                      <a:pt x="27" y="441"/>
                    </a:lnTo>
                    <a:lnTo>
                      <a:pt x="27" y="448"/>
                    </a:lnTo>
                    <a:lnTo>
                      <a:pt x="27" y="454"/>
                    </a:lnTo>
                    <a:lnTo>
                      <a:pt x="27" y="461"/>
                    </a:lnTo>
                    <a:lnTo>
                      <a:pt x="27" y="467"/>
                    </a:lnTo>
                    <a:lnTo>
                      <a:pt x="29" y="474"/>
                    </a:lnTo>
                    <a:lnTo>
                      <a:pt x="29" y="480"/>
                    </a:lnTo>
                    <a:lnTo>
                      <a:pt x="29" y="485"/>
                    </a:lnTo>
                    <a:lnTo>
                      <a:pt x="31" y="491"/>
                    </a:lnTo>
                    <a:lnTo>
                      <a:pt x="31" y="496"/>
                    </a:lnTo>
                    <a:lnTo>
                      <a:pt x="33" y="502"/>
                    </a:lnTo>
                    <a:lnTo>
                      <a:pt x="33" y="507"/>
                    </a:lnTo>
                    <a:lnTo>
                      <a:pt x="35" y="515"/>
                    </a:lnTo>
                    <a:lnTo>
                      <a:pt x="37" y="520"/>
                    </a:lnTo>
                    <a:lnTo>
                      <a:pt x="37" y="526"/>
                    </a:lnTo>
                    <a:lnTo>
                      <a:pt x="37" y="531"/>
                    </a:lnTo>
                    <a:lnTo>
                      <a:pt x="39" y="537"/>
                    </a:lnTo>
                    <a:lnTo>
                      <a:pt x="39" y="543"/>
                    </a:lnTo>
                    <a:lnTo>
                      <a:pt x="39" y="548"/>
                    </a:lnTo>
                    <a:lnTo>
                      <a:pt x="39" y="554"/>
                    </a:lnTo>
                    <a:lnTo>
                      <a:pt x="41" y="559"/>
                    </a:lnTo>
                    <a:lnTo>
                      <a:pt x="41" y="566"/>
                    </a:lnTo>
                    <a:lnTo>
                      <a:pt x="41" y="574"/>
                    </a:lnTo>
                    <a:lnTo>
                      <a:pt x="41" y="581"/>
                    </a:lnTo>
                    <a:lnTo>
                      <a:pt x="41" y="589"/>
                    </a:lnTo>
                    <a:lnTo>
                      <a:pt x="42" y="594"/>
                    </a:lnTo>
                    <a:lnTo>
                      <a:pt x="42" y="600"/>
                    </a:lnTo>
                    <a:lnTo>
                      <a:pt x="42" y="605"/>
                    </a:lnTo>
                    <a:lnTo>
                      <a:pt x="42" y="611"/>
                    </a:lnTo>
                    <a:lnTo>
                      <a:pt x="44" y="618"/>
                    </a:lnTo>
                    <a:lnTo>
                      <a:pt x="44" y="626"/>
                    </a:lnTo>
                    <a:lnTo>
                      <a:pt x="48" y="637"/>
                    </a:lnTo>
                    <a:lnTo>
                      <a:pt x="48" y="644"/>
                    </a:lnTo>
                    <a:lnTo>
                      <a:pt x="50" y="650"/>
                    </a:lnTo>
                    <a:lnTo>
                      <a:pt x="50" y="655"/>
                    </a:lnTo>
                    <a:lnTo>
                      <a:pt x="52" y="661"/>
                    </a:lnTo>
                    <a:lnTo>
                      <a:pt x="52" y="666"/>
                    </a:lnTo>
                    <a:lnTo>
                      <a:pt x="52" y="672"/>
                    </a:lnTo>
                    <a:lnTo>
                      <a:pt x="52" y="677"/>
                    </a:lnTo>
                    <a:lnTo>
                      <a:pt x="54" y="685"/>
                    </a:lnTo>
                    <a:lnTo>
                      <a:pt x="54" y="692"/>
                    </a:lnTo>
                    <a:lnTo>
                      <a:pt x="54" y="699"/>
                    </a:lnTo>
                    <a:lnTo>
                      <a:pt x="54" y="709"/>
                    </a:lnTo>
                    <a:lnTo>
                      <a:pt x="54" y="714"/>
                    </a:lnTo>
                    <a:lnTo>
                      <a:pt x="54" y="721"/>
                    </a:lnTo>
                    <a:lnTo>
                      <a:pt x="54" y="727"/>
                    </a:lnTo>
                    <a:lnTo>
                      <a:pt x="54" y="733"/>
                    </a:lnTo>
                    <a:lnTo>
                      <a:pt x="54" y="738"/>
                    </a:lnTo>
                    <a:lnTo>
                      <a:pt x="54" y="744"/>
                    </a:lnTo>
                    <a:lnTo>
                      <a:pt x="54" y="751"/>
                    </a:lnTo>
                    <a:lnTo>
                      <a:pt x="54" y="757"/>
                    </a:lnTo>
                    <a:lnTo>
                      <a:pt x="54" y="762"/>
                    </a:lnTo>
                    <a:lnTo>
                      <a:pt x="54" y="768"/>
                    </a:lnTo>
                    <a:lnTo>
                      <a:pt x="48" y="771"/>
                    </a:lnTo>
                    <a:lnTo>
                      <a:pt x="42" y="773"/>
                    </a:lnTo>
                    <a:lnTo>
                      <a:pt x="37" y="775"/>
                    </a:lnTo>
                    <a:lnTo>
                      <a:pt x="31" y="775"/>
                    </a:lnTo>
                    <a:lnTo>
                      <a:pt x="25" y="775"/>
                    </a:lnTo>
                    <a:lnTo>
                      <a:pt x="19" y="775"/>
                    </a:lnTo>
                    <a:lnTo>
                      <a:pt x="15" y="769"/>
                    </a:lnTo>
                    <a:lnTo>
                      <a:pt x="15" y="764"/>
                    </a:lnTo>
                    <a:lnTo>
                      <a:pt x="15" y="758"/>
                    </a:lnTo>
                    <a:lnTo>
                      <a:pt x="15" y="753"/>
                    </a:lnTo>
                    <a:lnTo>
                      <a:pt x="17" y="747"/>
                    </a:lnTo>
                    <a:lnTo>
                      <a:pt x="19" y="742"/>
                    </a:lnTo>
                  </a:path>
                </a:pathLst>
              </a:custGeom>
              <a:solidFill>
                <a:srgbClr val="EAEC5E"/>
              </a:solidFill>
              <a:ln w="12700" cap="rnd">
                <a:solidFill>
                  <a:srgbClr val="00CC00"/>
                </a:solidFill>
                <a:round/>
                <a:headEnd/>
                <a:tailEnd/>
              </a:ln>
            </p:spPr>
            <p:txBody>
              <a:bodyPr/>
              <a:lstStyle/>
              <a:p>
                <a:endParaRPr lang="en-US"/>
              </a:p>
            </p:txBody>
          </p:sp>
          <p:sp>
            <p:nvSpPr>
              <p:cNvPr id="49221" name="Freeform 2848"/>
              <p:cNvSpPr>
                <a:spLocks/>
              </p:cNvSpPr>
              <p:nvPr/>
            </p:nvSpPr>
            <p:spPr bwMode="auto">
              <a:xfrm>
                <a:off x="4015" y="2160"/>
                <a:ext cx="52" cy="113"/>
              </a:xfrm>
              <a:custGeom>
                <a:avLst/>
                <a:gdLst>
                  <a:gd name="T0" fmla="*/ 47 w 53"/>
                  <a:gd name="T1" fmla="*/ 111 h 114"/>
                  <a:gd name="T2" fmla="*/ 49 w 53"/>
                  <a:gd name="T3" fmla="*/ 104 h 114"/>
                  <a:gd name="T4" fmla="*/ 50 w 53"/>
                  <a:gd name="T5" fmla="*/ 98 h 114"/>
                  <a:gd name="T6" fmla="*/ 50 w 53"/>
                  <a:gd name="T7" fmla="*/ 91 h 114"/>
                  <a:gd name="T8" fmla="*/ 50 w 53"/>
                  <a:gd name="T9" fmla="*/ 84 h 114"/>
                  <a:gd name="T10" fmla="*/ 50 w 53"/>
                  <a:gd name="T11" fmla="*/ 78 h 114"/>
                  <a:gd name="T12" fmla="*/ 50 w 53"/>
                  <a:gd name="T13" fmla="*/ 71 h 114"/>
                  <a:gd name="T14" fmla="*/ 48 w 53"/>
                  <a:gd name="T15" fmla="*/ 64 h 114"/>
                  <a:gd name="T16" fmla="*/ 46 w 53"/>
                  <a:gd name="T17" fmla="*/ 58 h 114"/>
                  <a:gd name="T18" fmla="*/ 43 w 53"/>
                  <a:gd name="T19" fmla="*/ 55 h 114"/>
                  <a:gd name="T20" fmla="*/ 41 w 53"/>
                  <a:gd name="T21" fmla="*/ 49 h 114"/>
                  <a:gd name="T22" fmla="*/ 38 w 53"/>
                  <a:gd name="T23" fmla="*/ 44 h 114"/>
                  <a:gd name="T24" fmla="*/ 36 w 53"/>
                  <a:gd name="T25" fmla="*/ 38 h 114"/>
                  <a:gd name="T26" fmla="*/ 33 w 53"/>
                  <a:gd name="T27" fmla="*/ 33 h 114"/>
                  <a:gd name="T28" fmla="*/ 31 w 53"/>
                  <a:gd name="T29" fmla="*/ 27 h 114"/>
                  <a:gd name="T30" fmla="*/ 28 w 53"/>
                  <a:gd name="T31" fmla="*/ 24 h 114"/>
                  <a:gd name="T32" fmla="*/ 26 w 53"/>
                  <a:gd name="T33" fmla="*/ 20 h 114"/>
                  <a:gd name="T34" fmla="*/ 24 w 53"/>
                  <a:gd name="T35" fmla="*/ 16 h 114"/>
                  <a:gd name="T36" fmla="*/ 21 w 53"/>
                  <a:gd name="T37" fmla="*/ 13 h 114"/>
                  <a:gd name="T38" fmla="*/ 18 w 53"/>
                  <a:gd name="T39" fmla="*/ 9 h 114"/>
                  <a:gd name="T40" fmla="*/ 15 w 53"/>
                  <a:gd name="T41" fmla="*/ 7 h 114"/>
                  <a:gd name="T42" fmla="*/ 12 w 53"/>
                  <a:gd name="T43" fmla="*/ 2 h 114"/>
                  <a:gd name="T44" fmla="*/ 9 w 53"/>
                  <a:gd name="T45" fmla="*/ 2 h 114"/>
                  <a:gd name="T46" fmla="*/ 6 w 53"/>
                  <a:gd name="T47" fmla="*/ 0 h 114"/>
                  <a:gd name="T48" fmla="*/ 3 w 53"/>
                  <a:gd name="T49" fmla="*/ 0 h 114"/>
                  <a:gd name="T50" fmla="*/ 0 w 53"/>
                  <a:gd name="T51" fmla="*/ 0 h 114"/>
                  <a:gd name="T52" fmla="*/ 3 w 53"/>
                  <a:gd name="T53" fmla="*/ 2 h 114"/>
                  <a:gd name="T54" fmla="*/ 0 w 53"/>
                  <a:gd name="T55" fmla="*/ 7 h 114"/>
                  <a:gd name="T56" fmla="*/ 0 w 53"/>
                  <a:gd name="T57" fmla="*/ 13 h 114"/>
                  <a:gd name="T58" fmla="*/ 1 w 53"/>
                  <a:gd name="T59" fmla="*/ 20 h 114"/>
                  <a:gd name="T60" fmla="*/ 3 w 53"/>
                  <a:gd name="T61" fmla="*/ 27 h 114"/>
                  <a:gd name="T62" fmla="*/ 4 w 53"/>
                  <a:gd name="T63" fmla="*/ 33 h 114"/>
                  <a:gd name="T64" fmla="*/ 5 w 53"/>
                  <a:gd name="T65" fmla="*/ 40 h 114"/>
                  <a:gd name="T66" fmla="*/ 7 w 53"/>
                  <a:gd name="T67" fmla="*/ 47 h 114"/>
                  <a:gd name="T68" fmla="*/ 10 w 53"/>
                  <a:gd name="T69" fmla="*/ 51 h 114"/>
                  <a:gd name="T70" fmla="*/ 12 w 53"/>
                  <a:gd name="T71" fmla="*/ 57 h 114"/>
                  <a:gd name="T72" fmla="*/ 15 w 53"/>
                  <a:gd name="T73" fmla="*/ 60 h 114"/>
                  <a:gd name="T74" fmla="*/ 18 w 53"/>
                  <a:gd name="T75" fmla="*/ 67 h 114"/>
                  <a:gd name="T76" fmla="*/ 21 w 53"/>
                  <a:gd name="T77" fmla="*/ 71 h 114"/>
                  <a:gd name="T78" fmla="*/ 24 w 53"/>
                  <a:gd name="T79" fmla="*/ 76 h 114"/>
                  <a:gd name="T80" fmla="*/ 26 w 53"/>
                  <a:gd name="T81" fmla="*/ 82 h 114"/>
                  <a:gd name="T82" fmla="*/ 27 w 53"/>
                  <a:gd name="T83" fmla="*/ 84 h 114"/>
                  <a:gd name="T84" fmla="*/ 29 w 53"/>
                  <a:gd name="T85" fmla="*/ 91 h 114"/>
                  <a:gd name="T86" fmla="*/ 32 w 53"/>
                  <a:gd name="T87" fmla="*/ 93 h 114"/>
                  <a:gd name="T88" fmla="*/ 35 w 53"/>
                  <a:gd name="T89" fmla="*/ 100 h 114"/>
                  <a:gd name="T90" fmla="*/ 37 w 53"/>
                  <a:gd name="T91" fmla="*/ 107 h 114"/>
                  <a:gd name="T92" fmla="*/ 40 w 53"/>
                  <a:gd name="T93" fmla="*/ 107 h 114"/>
                  <a:gd name="T94" fmla="*/ 43 w 53"/>
                  <a:gd name="T95" fmla="*/ 111 h 114"/>
                  <a:gd name="T96" fmla="*/ 46 w 53"/>
                  <a:gd name="T97" fmla="*/ 111 h 114"/>
                  <a:gd name="T98" fmla="*/ 49 w 53"/>
                  <a:gd name="T99" fmla="*/ 111 h 114"/>
                  <a:gd name="T100" fmla="*/ 49 w 53"/>
                  <a:gd name="T101" fmla="*/ 104 h 114"/>
                  <a:gd name="T102" fmla="*/ 49 w 53"/>
                  <a:gd name="T103" fmla="*/ 9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
                  <a:gd name="T157" fmla="*/ 0 h 114"/>
                  <a:gd name="T158" fmla="*/ 53 w 53"/>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 h="114">
                    <a:moveTo>
                      <a:pt x="50" y="114"/>
                    </a:moveTo>
                    <a:lnTo>
                      <a:pt x="52" y="107"/>
                    </a:lnTo>
                    <a:lnTo>
                      <a:pt x="53" y="101"/>
                    </a:lnTo>
                    <a:lnTo>
                      <a:pt x="53" y="94"/>
                    </a:lnTo>
                    <a:lnTo>
                      <a:pt x="53" y="87"/>
                    </a:lnTo>
                    <a:lnTo>
                      <a:pt x="53" y="81"/>
                    </a:lnTo>
                    <a:lnTo>
                      <a:pt x="53" y="74"/>
                    </a:lnTo>
                    <a:lnTo>
                      <a:pt x="51" y="67"/>
                    </a:lnTo>
                    <a:lnTo>
                      <a:pt x="49" y="61"/>
                    </a:lnTo>
                    <a:lnTo>
                      <a:pt x="46" y="55"/>
                    </a:lnTo>
                    <a:lnTo>
                      <a:pt x="44" y="49"/>
                    </a:lnTo>
                    <a:lnTo>
                      <a:pt x="41" y="44"/>
                    </a:lnTo>
                    <a:lnTo>
                      <a:pt x="39" y="38"/>
                    </a:lnTo>
                    <a:lnTo>
                      <a:pt x="36" y="33"/>
                    </a:lnTo>
                    <a:lnTo>
                      <a:pt x="34" y="27"/>
                    </a:lnTo>
                    <a:lnTo>
                      <a:pt x="31" y="24"/>
                    </a:lnTo>
                    <a:lnTo>
                      <a:pt x="28" y="20"/>
                    </a:lnTo>
                    <a:lnTo>
                      <a:pt x="24" y="16"/>
                    </a:lnTo>
                    <a:lnTo>
                      <a:pt x="21" y="13"/>
                    </a:lnTo>
                    <a:lnTo>
                      <a:pt x="18" y="9"/>
                    </a:lnTo>
                    <a:lnTo>
                      <a:pt x="15" y="7"/>
                    </a:lnTo>
                    <a:lnTo>
                      <a:pt x="12" y="2"/>
                    </a:lnTo>
                    <a:lnTo>
                      <a:pt x="9" y="2"/>
                    </a:lnTo>
                    <a:lnTo>
                      <a:pt x="6" y="0"/>
                    </a:lnTo>
                    <a:lnTo>
                      <a:pt x="3" y="0"/>
                    </a:lnTo>
                    <a:lnTo>
                      <a:pt x="0" y="0"/>
                    </a:lnTo>
                    <a:lnTo>
                      <a:pt x="3" y="2"/>
                    </a:lnTo>
                    <a:lnTo>
                      <a:pt x="0" y="7"/>
                    </a:lnTo>
                    <a:lnTo>
                      <a:pt x="0" y="13"/>
                    </a:lnTo>
                    <a:lnTo>
                      <a:pt x="1" y="20"/>
                    </a:lnTo>
                    <a:lnTo>
                      <a:pt x="3" y="27"/>
                    </a:lnTo>
                    <a:lnTo>
                      <a:pt x="4" y="33"/>
                    </a:lnTo>
                    <a:lnTo>
                      <a:pt x="5" y="40"/>
                    </a:lnTo>
                    <a:lnTo>
                      <a:pt x="7" y="47"/>
                    </a:lnTo>
                    <a:lnTo>
                      <a:pt x="10" y="51"/>
                    </a:lnTo>
                    <a:lnTo>
                      <a:pt x="12" y="59"/>
                    </a:lnTo>
                    <a:lnTo>
                      <a:pt x="15" y="63"/>
                    </a:lnTo>
                    <a:lnTo>
                      <a:pt x="18" y="70"/>
                    </a:lnTo>
                    <a:lnTo>
                      <a:pt x="21" y="74"/>
                    </a:lnTo>
                    <a:lnTo>
                      <a:pt x="24" y="79"/>
                    </a:lnTo>
                    <a:lnTo>
                      <a:pt x="27" y="85"/>
                    </a:lnTo>
                    <a:lnTo>
                      <a:pt x="30" y="87"/>
                    </a:lnTo>
                    <a:lnTo>
                      <a:pt x="32" y="94"/>
                    </a:lnTo>
                    <a:lnTo>
                      <a:pt x="35" y="96"/>
                    </a:lnTo>
                    <a:lnTo>
                      <a:pt x="38" y="103"/>
                    </a:lnTo>
                    <a:lnTo>
                      <a:pt x="40" y="110"/>
                    </a:lnTo>
                    <a:lnTo>
                      <a:pt x="43" y="110"/>
                    </a:lnTo>
                    <a:lnTo>
                      <a:pt x="46" y="114"/>
                    </a:lnTo>
                    <a:lnTo>
                      <a:pt x="49" y="114"/>
                    </a:lnTo>
                    <a:lnTo>
                      <a:pt x="52" y="114"/>
                    </a:lnTo>
                    <a:lnTo>
                      <a:pt x="52" y="107"/>
                    </a:lnTo>
                    <a:lnTo>
                      <a:pt x="52" y="101"/>
                    </a:lnTo>
                  </a:path>
                </a:pathLst>
              </a:custGeom>
              <a:solidFill>
                <a:srgbClr val="EAEC5E"/>
              </a:solidFill>
              <a:ln w="12700" cap="rnd">
                <a:solidFill>
                  <a:srgbClr val="000000"/>
                </a:solidFill>
                <a:round/>
                <a:headEnd/>
                <a:tailEnd/>
              </a:ln>
            </p:spPr>
            <p:txBody>
              <a:bodyPr/>
              <a:lstStyle/>
              <a:p>
                <a:endParaRPr lang="en-US"/>
              </a:p>
            </p:txBody>
          </p:sp>
          <p:grpSp>
            <p:nvGrpSpPr>
              <p:cNvPr id="95253" name="Group 2849"/>
              <p:cNvGrpSpPr>
                <a:grpSpLocks/>
              </p:cNvGrpSpPr>
              <p:nvPr/>
            </p:nvGrpSpPr>
            <p:grpSpPr bwMode="auto">
              <a:xfrm>
                <a:off x="4029" y="1856"/>
                <a:ext cx="96" cy="111"/>
                <a:chOff x="3654" y="1129"/>
                <a:chExt cx="96" cy="111"/>
              </a:xfrm>
            </p:grpSpPr>
            <p:sp>
              <p:nvSpPr>
                <p:cNvPr id="49223" name="Freeform 2850"/>
                <p:cNvSpPr>
                  <a:spLocks/>
                </p:cNvSpPr>
                <p:nvPr/>
              </p:nvSpPr>
              <p:spPr bwMode="auto">
                <a:xfrm>
                  <a:off x="3705" y="1214"/>
                  <a:ext cx="45" cy="15"/>
                </a:xfrm>
                <a:custGeom>
                  <a:avLst/>
                  <a:gdLst>
                    <a:gd name="T0" fmla="*/ 0 w 46"/>
                    <a:gd name="T1" fmla="*/ 13 h 16"/>
                    <a:gd name="T2" fmla="*/ 2 w 46"/>
                    <a:gd name="T3" fmla="*/ 9 h 16"/>
                    <a:gd name="T4" fmla="*/ 6 w 46"/>
                    <a:gd name="T5" fmla="*/ 8 h 16"/>
                    <a:gd name="T6" fmla="*/ 11 w 46"/>
                    <a:gd name="T7" fmla="*/ 8 h 16"/>
                    <a:gd name="T8" fmla="*/ 16 w 46"/>
                    <a:gd name="T9" fmla="*/ 5 h 16"/>
                    <a:gd name="T10" fmla="*/ 21 w 46"/>
                    <a:gd name="T11" fmla="*/ 3 h 16"/>
                    <a:gd name="T12" fmla="*/ 24 w 46"/>
                    <a:gd name="T13" fmla="*/ 3 h 16"/>
                    <a:gd name="T14" fmla="*/ 28 w 46"/>
                    <a:gd name="T15" fmla="*/ 3 h 16"/>
                    <a:gd name="T16" fmla="*/ 33 w 46"/>
                    <a:gd name="T17" fmla="*/ 0 h 16"/>
                    <a:gd name="T18" fmla="*/ 37 w 46"/>
                    <a:gd name="T19" fmla="*/ 0 h 16"/>
                    <a:gd name="T20" fmla="*/ 42 w 46"/>
                    <a:gd name="T21" fmla="*/ 0 h 16"/>
                    <a:gd name="T22" fmla="*/ 43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0" y="16"/>
                      </a:moveTo>
                      <a:lnTo>
                        <a:pt x="2" y="12"/>
                      </a:lnTo>
                      <a:lnTo>
                        <a:pt x="6" y="11"/>
                      </a:lnTo>
                      <a:lnTo>
                        <a:pt x="11" y="9"/>
                      </a:lnTo>
                      <a:lnTo>
                        <a:pt x="16" y="5"/>
                      </a:lnTo>
                      <a:lnTo>
                        <a:pt x="21" y="3"/>
                      </a:lnTo>
                      <a:lnTo>
                        <a:pt x="27" y="3"/>
                      </a:lnTo>
                      <a:lnTo>
                        <a:pt x="31" y="3"/>
                      </a:lnTo>
                      <a:lnTo>
                        <a:pt x="36" y="0"/>
                      </a:lnTo>
                      <a:lnTo>
                        <a:pt x="40" y="0"/>
                      </a:lnTo>
                      <a:lnTo>
                        <a:pt x="45" y="0"/>
                      </a:lnTo>
                      <a:lnTo>
                        <a:pt x="46" y="0"/>
                      </a:lnTo>
                    </a:path>
                  </a:pathLst>
                </a:custGeom>
                <a:noFill/>
                <a:ln w="12700" cap="rnd">
                  <a:solidFill>
                    <a:srgbClr val="000000"/>
                  </a:solidFill>
                  <a:round/>
                  <a:headEnd/>
                  <a:tailEnd/>
                </a:ln>
              </p:spPr>
              <p:txBody>
                <a:bodyPr/>
                <a:lstStyle/>
                <a:p>
                  <a:endParaRPr lang="en-US"/>
                </a:p>
              </p:txBody>
            </p:sp>
            <p:sp>
              <p:nvSpPr>
                <p:cNvPr id="49224" name="Freeform 2851"/>
                <p:cNvSpPr>
                  <a:spLocks/>
                </p:cNvSpPr>
                <p:nvPr/>
              </p:nvSpPr>
              <p:spPr bwMode="auto">
                <a:xfrm>
                  <a:off x="3704" y="1172"/>
                  <a:ext cx="41" cy="40"/>
                </a:xfrm>
                <a:custGeom>
                  <a:avLst/>
                  <a:gdLst>
                    <a:gd name="T0" fmla="*/ 0 w 42"/>
                    <a:gd name="T1" fmla="*/ 38 h 41"/>
                    <a:gd name="T2" fmla="*/ 2 w 42"/>
                    <a:gd name="T3" fmla="*/ 27 h 41"/>
                    <a:gd name="T4" fmla="*/ 6 w 42"/>
                    <a:gd name="T5" fmla="*/ 25 h 41"/>
                    <a:gd name="T6" fmla="*/ 10 w 42"/>
                    <a:gd name="T7" fmla="*/ 20 h 41"/>
                    <a:gd name="T8" fmla="*/ 14 w 42"/>
                    <a:gd name="T9" fmla="*/ 13 h 41"/>
                    <a:gd name="T10" fmla="*/ 19 w 42"/>
                    <a:gd name="T11" fmla="*/ 7 h 41"/>
                    <a:gd name="T12" fmla="*/ 22 w 42"/>
                    <a:gd name="T13" fmla="*/ 7 h 41"/>
                    <a:gd name="T14" fmla="*/ 25 w 42"/>
                    <a:gd name="T15" fmla="*/ 7 h 41"/>
                    <a:gd name="T16" fmla="*/ 30 w 42"/>
                    <a:gd name="T17" fmla="*/ 0 h 41"/>
                    <a:gd name="T18" fmla="*/ 34 w 42"/>
                    <a:gd name="T19" fmla="*/ 0 h 41"/>
                    <a:gd name="T20" fmla="*/ 38 w 42"/>
                    <a:gd name="T21" fmla="*/ 0 h 41"/>
                    <a:gd name="T22" fmla="*/ 39 w 42"/>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1"/>
                    <a:gd name="T38" fmla="*/ 42 w 42"/>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1">
                      <a:moveTo>
                        <a:pt x="0" y="41"/>
                      </a:moveTo>
                      <a:lnTo>
                        <a:pt x="2" y="30"/>
                      </a:lnTo>
                      <a:lnTo>
                        <a:pt x="6" y="28"/>
                      </a:lnTo>
                      <a:lnTo>
                        <a:pt x="10" y="21"/>
                      </a:lnTo>
                      <a:lnTo>
                        <a:pt x="14" y="13"/>
                      </a:lnTo>
                      <a:lnTo>
                        <a:pt x="19" y="7"/>
                      </a:lnTo>
                      <a:lnTo>
                        <a:pt x="25" y="7"/>
                      </a:lnTo>
                      <a:lnTo>
                        <a:pt x="28" y="7"/>
                      </a:lnTo>
                      <a:lnTo>
                        <a:pt x="33" y="0"/>
                      </a:lnTo>
                      <a:lnTo>
                        <a:pt x="37" y="0"/>
                      </a:lnTo>
                      <a:lnTo>
                        <a:pt x="41" y="0"/>
                      </a:lnTo>
                      <a:lnTo>
                        <a:pt x="42" y="0"/>
                      </a:lnTo>
                    </a:path>
                  </a:pathLst>
                </a:custGeom>
                <a:noFill/>
                <a:ln w="12700" cap="rnd">
                  <a:solidFill>
                    <a:srgbClr val="000000"/>
                  </a:solidFill>
                  <a:round/>
                  <a:headEnd/>
                  <a:tailEnd/>
                </a:ln>
              </p:spPr>
              <p:txBody>
                <a:bodyPr/>
                <a:lstStyle/>
                <a:p>
                  <a:endParaRPr lang="en-US"/>
                </a:p>
              </p:txBody>
            </p:sp>
            <p:sp>
              <p:nvSpPr>
                <p:cNvPr id="49225" name="Freeform 2852"/>
                <p:cNvSpPr>
                  <a:spLocks/>
                </p:cNvSpPr>
                <p:nvPr/>
              </p:nvSpPr>
              <p:spPr bwMode="auto">
                <a:xfrm>
                  <a:off x="3706" y="1144"/>
                  <a:ext cx="29" cy="58"/>
                </a:xfrm>
                <a:custGeom>
                  <a:avLst/>
                  <a:gdLst>
                    <a:gd name="T0" fmla="*/ 0 w 30"/>
                    <a:gd name="T1" fmla="*/ 56 h 59"/>
                    <a:gd name="T2" fmla="*/ 2 w 30"/>
                    <a:gd name="T3" fmla="*/ 40 h 59"/>
                    <a:gd name="T4" fmla="*/ 4 w 30"/>
                    <a:gd name="T5" fmla="*/ 37 h 59"/>
                    <a:gd name="T6" fmla="*/ 7 w 30"/>
                    <a:gd name="T7" fmla="*/ 29 h 59"/>
                    <a:gd name="T8" fmla="*/ 10 w 30"/>
                    <a:gd name="T9" fmla="*/ 19 h 59"/>
                    <a:gd name="T10" fmla="*/ 13 w 30"/>
                    <a:gd name="T11" fmla="*/ 10 h 59"/>
                    <a:gd name="T12" fmla="*/ 15 w 30"/>
                    <a:gd name="T13" fmla="*/ 10 h 59"/>
                    <a:gd name="T14" fmla="*/ 17 w 30"/>
                    <a:gd name="T15" fmla="*/ 10 h 59"/>
                    <a:gd name="T16" fmla="*/ 20 w 30"/>
                    <a:gd name="T17" fmla="*/ 0 h 59"/>
                    <a:gd name="T18" fmla="*/ 23 w 30"/>
                    <a:gd name="T19" fmla="*/ 0 h 59"/>
                    <a:gd name="T20" fmla="*/ 26 w 30"/>
                    <a:gd name="T21" fmla="*/ 0 h 59"/>
                    <a:gd name="T22" fmla="*/ 27 w 30"/>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59"/>
                    <a:gd name="T38" fmla="*/ 30 w 3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59">
                      <a:moveTo>
                        <a:pt x="0" y="59"/>
                      </a:moveTo>
                      <a:lnTo>
                        <a:pt x="2" y="43"/>
                      </a:lnTo>
                      <a:lnTo>
                        <a:pt x="4" y="40"/>
                      </a:lnTo>
                      <a:lnTo>
                        <a:pt x="7" y="30"/>
                      </a:lnTo>
                      <a:lnTo>
                        <a:pt x="10" y="19"/>
                      </a:lnTo>
                      <a:lnTo>
                        <a:pt x="13" y="10"/>
                      </a:lnTo>
                      <a:lnTo>
                        <a:pt x="18" y="10"/>
                      </a:lnTo>
                      <a:lnTo>
                        <a:pt x="20" y="10"/>
                      </a:lnTo>
                      <a:lnTo>
                        <a:pt x="23" y="0"/>
                      </a:lnTo>
                      <a:lnTo>
                        <a:pt x="26" y="0"/>
                      </a:lnTo>
                      <a:lnTo>
                        <a:pt x="29" y="0"/>
                      </a:lnTo>
                      <a:lnTo>
                        <a:pt x="30" y="0"/>
                      </a:lnTo>
                    </a:path>
                  </a:pathLst>
                </a:custGeom>
                <a:noFill/>
                <a:ln w="12700" cap="rnd">
                  <a:solidFill>
                    <a:srgbClr val="000000"/>
                  </a:solidFill>
                  <a:round/>
                  <a:headEnd/>
                  <a:tailEnd/>
                </a:ln>
              </p:spPr>
              <p:txBody>
                <a:bodyPr/>
                <a:lstStyle/>
                <a:p>
                  <a:endParaRPr lang="en-US"/>
                </a:p>
              </p:txBody>
            </p:sp>
            <p:sp>
              <p:nvSpPr>
                <p:cNvPr id="49226" name="Freeform 2853"/>
                <p:cNvSpPr>
                  <a:spLocks/>
                </p:cNvSpPr>
                <p:nvPr/>
              </p:nvSpPr>
              <p:spPr bwMode="auto">
                <a:xfrm>
                  <a:off x="3654" y="1214"/>
                  <a:ext cx="45" cy="15"/>
                </a:xfrm>
                <a:custGeom>
                  <a:avLst/>
                  <a:gdLst>
                    <a:gd name="T0" fmla="*/ 43 w 46"/>
                    <a:gd name="T1" fmla="*/ 13 h 16"/>
                    <a:gd name="T2" fmla="*/ 41 w 46"/>
                    <a:gd name="T3" fmla="*/ 9 h 16"/>
                    <a:gd name="T4" fmla="*/ 37 w 46"/>
                    <a:gd name="T5" fmla="*/ 8 h 16"/>
                    <a:gd name="T6" fmla="*/ 32 w 46"/>
                    <a:gd name="T7" fmla="*/ 8 h 16"/>
                    <a:gd name="T8" fmla="*/ 27 w 46"/>
                    <a:gd name="T9" fmla="*/ 5 h 16"/>
                    <a:gd name="T10" fmla="*/ 23 w 46"/>
                    <a:gd name="T11" fmla="*/ 3 h 16"/>
                    <a:gd name="T12" fmla="*/ 19 w 46"/>
                    <a:gd name="T13" fmla="*/ 3 h 16"/>
                    <a:gd name="T14" fmla="*/ 15 w 46"/>
                    <a:gd name="T15" fmla="*/ 3 h 16"/>
                    <a:gd name="T16" fmla="*/ 10 w 46"/>
                    <a:gd name="T17" fmla="*/ 0 h 16"/>
                    <a:gd name="T18" fmla="*/ 6 w 46"/>
                    <a:gd name="T19" fmla="*/ 0 h 16"/>
                    <a:gd name="T20" fmla="*/ 1 w 46"/>
                    <a:gd name="T21" fmla="*/ 0 h 16"/>
                    <a:gd name="T22" fmla="*/ 0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16"/>
                    <a:gd name="T38" fmla="*/ 46 w 4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16">
                      <a:moveTo>
                        <a:pt x="46" y="16"/>
                      </a:moveTo>
                      <a:lnTo>
                        <a:pt x="44" y="12"/>
                      </a:lnTo>
                      <a:lnTo>
                        <a:pt x="40" y="11"/>
                      </a:lnTo>
                      <a:lnTo>
                        <a:pt x="35" y="9"/>
                      </a:lnTo>
                      <a:lnTo>
                        <a:pt x="30" y="5"/>
                      </a:lnTo>
                      <a:lnTo>
                        <a:pt x="25" y="3"/>
                      </a:lnTo>
                      <a:lnTo>
                        <a:pt x="19" y="3"/>
                      </a:lnTo>
                      <a:lnTo>
                        <a:pt x="15" y="3"/>
                      </a:lnTo>
                      <a:lnTo>
                        <a:pt x="10" y="0"/>
                      </a:lnTo>
                      <a:lnTo>
                        <a:pt x="6" y="0"/>
                      </a:lnTo>
                      <a:lnTo>
                        <a:pt x="1" y="0"/>
                      </a:lnTo>
                      <a:lnTo>
                        <a:pt x="0" y="0"/>
                      </a:lnTo>
                    </a:path>
                  </a:pathLst>
                </a:custGeom>
                <a:noFill/>
                <a:ln w="12700" cap="rnd">
                  <a:solidFill>
                    <a:srgbClr val="000000"/>
                  </a:solidFill>
                  <a:round/>
                  <a:headEnd/>
                  <a:tailEnd/>
                </a:ln>
              </p:spPr>
              <p:txBody>
                <a:bodyPr/>
                <a:lstStyle/>
                <a:p>
                  <a:endParaRPr lang="en-US"/>
                </a:p>
              </p:txBody>
            </p:sp>
            <p:sp>
              <p:nvSpPr>
                <p:cNvPr id="49227" name="Freeform 2854"/>
                <p:cNvSpPr>
                  <a:spLocks/>
                </p:cNvSpPr>
                <p:nvPr/>
              </p:nvSpPr>
              <p:spPr bwMode="auto">
                <a:xfrm>
                  <a:off x="3657" y="1168"/>
                  <a:ext cx="40" cy="43"/>
                </a:xfrm>
                <a:custGeom>
                  <a:avLst/>
                  <a:gdLst>
                    <a:gd name="T0" fmla="*/ 38 w 41"/>
                    <a:gd name="T1" fmla="*/ 41 h 44"/>
                    <a:gd name="T2" fmla="*/ 36 w 41"/>
                    <a:gd name="T3" fmla="*/ 29 h 44"/>
                    <a:gd name="T4" fmla="*/ 32 w 41"/>
                    <a:gd name="T5" fmla="*/ 27 h 44"/>
                    <a:gd name="T6" fmla="*/ 28 w 41"/>
                    <a:gd name="T7" fmla="*/ 22 h 44"/>
                    <a:gd name="T8" fmla="*/ 24 w 41"/>
                    <a:gd name="T9" fmla="*/ 14 h 44"/>
                    <a:gd name="T10" fmla="*/ 20 w 41"/>
                    <a:gd name="T11" fmla="*/ 7 h 44"/>
                    <a:gd name="T12" fmla="*/ 17 w 41"/>
                    <a:gd name="T13" fmla="*/ 7 h 44"/>
                    <a:gd name="T14" fmla="*/ 13 w 41"/>
                    <a:gd name="T15" fmla="*/ 7 h 44"/>
                    <a:gd name="T16" fmla="*/ 9 w 41"/>
                    <a:gd name="T17" fmla="*/ 0 h 44"/>
                    <a:gd name="T18" fmla="*/ 5 w 41"/>
                    <a:gd name="T19" fmla="*/ 0 h 44"/>
                    <a:gd name="T20" fmla="*/ 1 w 41"/>
                    <a:gd name="T21" fmla="*/ 0 h 44"/>
                    <a:gd name="T22" fmla="*/ 0 w 41"/>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44"/>
                    <a:gd name="T38" fmla="*/ 41 w 4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44">
                      <a:moveTo>
                        <a:pt x="41" y="44"/>
                      </a:moveTo>
                      <a:lnTo>
                        <a:pt x="39" y="32"/>
                      </a:lnTo>
                      <a:lnTo>
                        <a:pt x="35" y="30"/>
                      </a:lnTo>
                      <a:lnTo>
                        <a:pt x="31" y="23"/>
                      </a:lnTo>
                      <a:lnTo>
                        <a:pt x="27" y="14"/>
                      </a:lnTo>
                      <a:lnTo>
                        <a:pt x="23" y="7"/>
                      </a:lnTo>
                      <a:lnTo>
                        <a:pt x="17" y="7"/>
                      </a:lnTo>
                      <a:lnTo>
                        <a:pt x="13" y="7"/>
                      </a:lnTo>
                      <a:lnTo>
                        <a:pt x="9"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228" name="Freeform 2855"/>
                <p:cNvSpPr>
                  <a:spLocks/>
                </p:cNvSpPr>
                <p:nvPr/>
              </p:nvSpPr>
              <p:spPr bwMode="auto">
                <a:xfrm>
                  <a:off x="3663" y="1147"/>
                  <a:ext cx="37" cy="55"/>
                </a:xfrm>
                <a:custGeom>
                  <a:avLst/>
                  <a:gdLst>
                    <a:gd name="T0" fmla="*/ 35 w 38"/>
                    <a:gd name="T1" fmla="*/ 53 h 56"/>
                    <a:gd name="T2" fmla="*/ 33 w 38"/>
                    <a:gd name="T3" fmla="*/ 38 h 56"/>
                    <a:gd name="T4" fmla="*/ 30 w 38"/>
                    <a:gd name="T5" fmla="*/ 35 h 56"/>
                    <a:gd name="T6" fmla="*/ 26 w 38"/>
                    <a:gd name="T7" fmla="*/ 28 h 56"/>
                    <a:gd name="T8" fmla="*/ 22 w 38"/>
                    <a:gd name="T9" fmla="*/ 18 h 56"/>
                    <a:gd name="T10" fmla="*/ 19 w 38"/>
                    <a:gd name="T11" fmla="*/ 9 h 56"/>
                    <a:gd name="T12" fmla="*/ 16 w 38"/>
                    <a:gd name="T13" fmla="*/ 9 h 56"/>
                    <a:gd name="T14" fmla="*/ 12 w 38"/>
                    <a:gd name="T15" fmla="*/ 9 h 56"/>
                    <a:gd name="T16" fmla="*/ 8 w 38"/>
                    <a:gd name="T17" fmla="*/ 0 h 56"/>
                    <a:gd name="T18" fmla="*/ 5 w 38"/>
                    <a:gd name="T19" fmla="*/ 0 h 56"/>
                    <a:gd name="T20" fmla="*/ 1 w 38"/>
                    <a:gd name="T21" fmla="*/ 0 h 56"/>
                    <a:gd name="T22" fmla="*/ 0 w 38"/>
                    <a:gd name="T23" fmla="*/ 0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6"/>
                    <a:gd name="T38" fmla="*/ 38 w 38"/>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6">
                      <a:moveTo>
                        <a:pt x="38" y="56"/>
                      </a:moveTo>
                      <a:lnTo>
                        <a:pt x="36" y="41"/>
                      </a:lnTo>
                      <a:lnTo>
                        <a:pt x="33" y="38"/>
                      </a:lnTo>
                      <a:lnTo>
                        <a:pt x="29" y="29"/>
                      </a:lnTo>
                      <a:lnTo>
                        <a:pt x="25" y="18"/>
                      </a:lnTo>
                      <a:lnTo>
                        <a:pt x="21" y="9"/>
                      </a:lnTo>
                      <a:lnTo>
                        <a:pt x="16" y="9"/>
                      </a:lnTo>
                      <a:lnTo>
                        <a:pt x="12" y="9"/>
                      </a:lnTo>
                      <a:lnTo>
                        <a:pt x="8" y="0"/>
                      </a:lnTo>
                      <a:lnTo>
                        <a:pt x="5" y="0"/>
                      </a:lnTo>
                      <a:lnTo>
                        <a:pt x="1" y="0"/>
                      </a:lnTo>
                      <a:lnTo>
                        <a:pt x="0" y="0"/>
                      </a:lnTo>
                    </a:path>
                  </a:pathLst>
                </a:custGeom>
                <a:noFill/>
                <a:ln w="12700" cap="rnd">
                  <a:solidFill>
                    <a:srgbClr val="000000"/>
                  </a:solidFill>
                  <a:round/>
                  <a:headEnd/>
                  <a:tailEnd/>
                </a:ln>
              </p:spPr>
              <p:txBody>
                <a:bodyPr/>
                <a:lstStyle/>
                <a:p>
                  <a:endParaRPr lang="en-US"/>
                </a:p>
              </p:txBody>
            </p:sp>
            <p:sp>
              <p:nvSpPr>
                <p:cNvPr id="49229" name="Line 2856"/>
                <p:cNvSpPr>
                  <a:spLocks noChangeShapeType="1"/>
                </p:cNvSpPr>
                <p:nvPr/>
              </p:nvSpPr>
              <p:spPr bwMode="auto">
                <a:xfrm flipH="1" flipV="1">
                  <a:off x="3701" y="1129"/>
                  <a:ext cx="1" cy="111"/>
                </a:xfrm>
                <a:prstGeom prst="line">
                  <a:avLst/>
                </a:prstGeom>
                <a:noFill/>
                <a:ln w="12700">
                  <a:solidFill>
                    <a:srgbClr val="000000"/>
                  </a:solidFill>
                  <a:round/>
                  <a:headEnd/>
                  <a:tailEnd/>
                </a:ln>
              </p:spPr>
              <p:txBody>
                <a:bodyPr/>
                <a:lstStyle/>
                <a:p>
                  <a:endParaRPr lang="en-US"/>
                </a:p>
              </p:txBody>
            </p:sp>
            <p:sp>
              <p:nvSpPr>
                <p:cNvPr id="49230" name="Freeform 2857"/>
                <p:cNvSpPr>
                  <a:spLocks/>
                </p:cNvSpPr>
                <p:nvPr/>
              </p:nvSpPr>
              <p:spPr bwMode="auto">
                <a:xfrm>
                  <a:off x="3705" y="1190"/>
                  <a:ext cx="38" cy="30"/>
                </a:xfrm>
                <a:custGeom>
                  <a:avLst/>
                  <a:gdLst>
                    <a:gd name="T0" fmla="*/ 0 w 39"/>
                    <a:gd name="T1" fmla="*/ 28 h 31"/>
                    <a:gd name="T2" fmla="*/ 5 w 39"/>
                    <a:gd name="T3" fmla="*/ 23 h 31"/>
                    <a:gd name="T4" fmla="*/ 7 w 39"/>
                    <a:gd name="T5" fmla="*/ 18 h 31"/>
                    <a:gd name="T6" fmla="*/ 11 w 39"/>
                    <a:gd name="T7" fmla="*/ 15 h 31"/>
                    <a:gd name="T8" fmla="*/ 12 w 39"/>
                    <a:gd name="T9" fmla="*/ 13 h 31"/>
                    <a:gd name="T10" fmla="*/ 16 w 39"/>
                    <a:gd name="T11" fmla="*/ 11 h 31"/>
                    <a:gd name="T12" fmla="*/ 19 w 39"/>
                    <a:gd name="T13" fmla="*/ 6 h 31"/>
                    <a:gd name="T14" fmla="*/ 24 w 39"/>
                    <a:gd name="T15" fmla="*/ 3 h 31"/>
                    <a:gd name="T16" fmla="*/ 28 w 39"/>
                    <a:gd name="T17" fmla="*/ 2 h 31"/>
                    <a:gd name="T18" fmla="*/ 34 w 39"/>
                    <a:gd name="T19" fmla="*/ 1 h 31"/>
                    <a:gd name="T20" fmla="*/ 36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0" y="31"/>
                      </a:moveTo>
                      <a:lnTo>
                        <a:pt x="5" y="26"/>
                      </a:lnTo>
                      <a:lnTo>
                        <a:pt x="7" y="21"/>
                      </a:lnTo>
                      <a:lnTo>
                        <a:pt x="11" y="18"/>
                      </a:lnTo>
                      <a:lnTo>
                        <a:pt x="12" y="13"/>
                      </a:lnTo>
                      <a:lnTo>
                        <a:pt x="16" y="11"/>
                      </a:lnTo>
                      <a:lnTo>
                        <a:pt x="22" y="6"/>
                      </a:lnTo>
                      <a:lnTo>
                        <a:pt x="27" y="3"/>
                      </a:lnTo>
                      <a:lnTo>
                        <a:pt x="31" y="2"/>
                      </a:lnTo>
                      <a:lnTo>
                        <a:pt x="37" y="1"/>
                      </a:lnTo>
                      <a:lnTo>
                        <a:pt x="39" y="0"/>
                      </a:lnTo>
                    </a:path>
                  </a:pathLst>
                </a:custGeom>
                <a:noFill/>
                <a:ln w="12700" cap="rnd">
                  <a:solidFill>
                    <a:srgbClr val="000000"/>
                  </a:solidFill>
                  <a:round/>
                  <a:headEnd/>
                  <a:tailEnd/>
                </a:ln>
              </p:spPr>
              <p:txBody>
                <a:bodyPr/>
                <a:lstStyle/>
                <a:p>
                  <a:endParaRPr lang="en-US"/>
                </a:p>
              </p:txBody>
            </p:sp>
            <p:sp>
              <p:nvSpPr>
                <p:cNvPr id="49231" name="Freeform 2858"/>
                <p:cNvSpPr>
                  <a:spLocks/>
                </p:cNvSpPr>
                <p:nvPr/>
              </p:nvSpPr>
              <p:spPr bwMode="auto">
                <a:xfrm>
                  <a:off x="3662" y="1192"/>
                  <a:ext cx="38" cy="30"/>
                </a:xfrm>
                <a:custGeom>
                  <a:avLst/>
                  <a:gdLst>
                    <a:gd name="T0" fmla="*/ 36 w 39"/>
                    <a:gd name="T1" fmla="*/ 28 h 31"/>
                    <a:gd name="T2" fmla="*/ 31 w 39"/>
                    <a:gd name="T3" fmla="*/ 23 h 31"/>
                    <a:gd name="T4" fmla="*/ 29 w 39"/>
                    <a:gd name="T5" fmla="*/ 18 h 31"/>
                    <a:gd name="T6" fmla="*/ 25 w 39"/>
                    <a:gd name="T7" fmla="*/ 15 h 31"/>
                    <a:gd name="T8" fmla="*/ 24 w 39"/>
                    <a:gd name="T9" fmla="*/ 13 h 31"/>
                    <a:gd name="T10" fmla="*/ 20 w 39"/>
                    <a:gd name="T11" fmla="*/ 11 h 31"/>
                    <a:gd name="T12" fmla="*/ 17 w 39"/>
                    <a:gd name="T13" fmla="*/ 6 h 31"/>
                    <a:gd name="T14" fmla="*/ 12 w 39"/>
                    <a:gd name="T15" fmla="*/ 3 h 31"/>
                    <a:gd name="T16" fmla="*/ 8 w 39"/>
                    <a:gd name="T17" fmla="*/ 2 h 31"/>
                    <a:gd name="T18" fmla="*/ 2 w 39"/>
                    <a:gd name="T19" fmla="*/ 1 h 31"/>
                    <a:gd name="T20" fmla="*/ 0 w 39"/>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1"/>
                    <a:gd name="T35" fmla="*/ 39 w 39"/>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1">
                      <a:moveTo>
                        <a:pt x="39" y="31"/>
                      </a:moveTo>
                      <a:lnTo>
                        <a:pt x="34" y="26"/>
                      </a:lnTo>
                      <a:lnTo>
                        <a:pt x="32" y="21"/>
                      </a:lnTo>
                      <a:lnTo>
                        <a:pt x="28" y="18"/>
                      </a:lnTo>
                      <a:lnTo>
                        <a:pt x="27" y="13"/>
                      </a:lnTo>
                      <a:lnTo>
                        <a:pt x="23" y="11"/>
                      </a:lnTo>
                      <a:lnTo>
                        <a:pt x="17" y="6"/>
                      </a:lnTo>
                      <a:lnTo>
                        <a:pt x="12" y="3"/>
                      </a:lnTo>
                      <a:lnTo>
                        <a:pt x="8" y="2"/>
                      </a:lnTo>
                      <a:lnTo>
                        <a:pt x="2" y="1"/>
                      </a:lnTo>
                      <a:lnTo>
                        <a:pt x="0" y="0"/>
                      </a:lnTo>
                    </a:path>
                  </a:pathLst>
                </a:custGeom>
                <a:noFill/>
                <a:ln w="12700" cap="rnd">
                  <a:solidFill>
                    <a:srgbClr val="000000"/>
                  </a:solidFill>
                  <a:round/>
                  <a:headEnd/>
                  <a:tailEnd/>
                </a:ln>
              </p:spPr>
              <p:txBody>
                <a:bodyPr/>
                <a:lstStyle/>
                <a:p>
                  <a:endParaRPr lang="en-US"/>
                </a:p>
              </p:txBody>
            </p:sp>
          </p:grpSp>
        </p:grpSp>
      </p:grpSp>
      <p:pic>
        <p:nvPicPr>
          <p:cNvPr id="49167" name="Picture 1200" descr="C:\Users\Dr Chikowo\Desktop\catoon malawi\trajectories paper\Cowpea illustration.png"/>
          <p:cNvPicPr>
            <a:picLocks noChangeAspect="1" noChangeArrowheads="1"/>
          </p:cNvPicPr>
          <p:nvPr/>
        </p:nvPicPr>
        <p:blipFill>
          <a:blip r:embed="rId2"/>
          <a:srcRect/>
          <a:stretch>
            <a:fillRect/>
          </a:stretch>
        </p:blipFill>
        <p:spPr bwMode="auto">
          <a:xfrm>
            <a:off x="6500813" y="3571875"/>
            <a:ext cx="438150" cy="681038"/>
          </a:xfrm>
          <a:prstGeom prst="rect">
            <a:avLst/>
          </a:prstGeom>
          <a:noFill/>
          <a:ln w="9525">
            <a:noFill/>
            <a:miter lim="800000"/>
            <a:headEnd/>
            <a:tailEnd/>
          </a:ln>
        </p:spPr>
      </p:pic>
      <p:pic>
        <p:nvPicPr>
          <p:cNvPr id="49168" name="Picture 1201" descr="Groundnut-drawing_ICRISAT"/>
          <p:cNvPicPr>
            <a:picLocks noChangeAspect="1" noChangeArrowheads="1"/>
          </p:cNvPicPr>
          <p:nvPr/>
        </p:nvPicPr>
        <p:blipFill>
          <a:blip r:embed="rId3"/>
          <a:srcRect/>
          <a:stretch>
            <a:fillRect/>
          </a:stretch>
        </p:blipFill>
        <p:spPr bwMode="auto">
          <a:xfrm>
            <a:off x="5357813" y="3643313"/>
            <a:ext cx="639762" cy="658812"/>
          </a:xfrm>
          <a:prstGeom prst="rect">
            <a:avLst/>
          </a:prstGeom>
          <a:noFill/>
          <a:ln w="9525">
            <a:noFill/>
            <a:miter lim="800000"/>
            <a:headEnd/>
            <a:tailEnd/>
          </a:ln>
        </p:spPr>
      </p:pic>
      <p:pic>
        <p:nvPicPr>
          <p:cNvPr id="49169" name="Picture 1202" descr="soybeanIITA"/>
          <p:cNvPicPr>
            <a:picLocks noChangeAspect="1" noChangeArrowheads="1"/>
          </p:cNvPicPr>
          <p:nvPr/>
        </p:nvPicPr>
        <p:blipFill>
          <a:blip r:embed="rId4"/>
          <a:srcRect/>
          <a:stretch>
            <a:fillRect/>
          </a:stretch>
        </p:blipFill>
        <p:spPr bwMode="auto">
          <a:xfrm>
            <a:off x="7643813" y="4286250"/>
            <a:ext cx="512762" cy="787400"/>
          </a:xfrm>
          <a:prstGeom prst="rect">
            <a:avLst/>
          </a:prstGeom>
          <a:noFill/>
          <a:ln w="9525">
            <a:noFill/>
            <a:miter lim="800000"/>
            <a:headEnd/>
            <a:tailEnd/>
          </a:ln>
        </p:spPr>
      </p:pic>
      <p:pic>
        <p:nvPicPr>
          <p:cNvPr id="49170" name="Picture 1203" descr="soybeanIITA"/>
          <p:cNvPicPr>
            <a:picLocks noChangeAspect="1" noChangeArrowheads="1"/>
          </p:cNvPicPr>
          <p:nvPr/>
        </p:nvPicPr>
        <p:blipFill>
          <a:blip r:embed="rId5"/>
          <a:srcRect/>
          <a:stretch>
            <a:fillRect/>
          </a:stretch>
        </p:blipFill>
        <p:spPr bwMode="auto">
          <a:xfrm>
            <a:off x="8215313" y="3643313"/>
            <a:ext cx="508000" cy="787400"/>
          </a:xfrm>
          <a:prstGeom prst="rect">
            <a:avLst/>
          </a:prstGeom>
          <a:noFill/>
          <a:ln w="9525">
            <a:noFill/>
            <a:miter lim="800000"/>
            <a:headEnd/>
            <a:tailEnd/>
          </a:ln>
        </p:spPr>
      </p:pic>
      <p:pic>
        <p:nvPicPr>
          <p:cNvPr id="49171" name="Picture 1204" descr="C:\Users\Dr Chikowo\Desktop\catoon malawi\trajectories paper\Cowpea illustration.png"/>
          <p:cNvPicPr>
            <a:picLocks noChangeAspect="1" noChangeArrowheads="1"/>
          </p:cNvPicPr>
          <p:nvPr/>
        </p:nvPicPr>
        <p:blipFill>
          <a:blip r:embed="rId2"/>
          <a:srcRect/>
          <a:stretch>
            <a:fillRect/>
          </a:stretch>
        </p:blipFill>
        <p:spPr bwMode="auto">
          <a:xfrm>
            <a:off x="6929438" y="4286250"/>
            <a:ext cx="438150" cy="681038"/>
          </a:xfrm>
          <a:prstGeom prst="rect">
            <a:avLst/>
          </a:prstGeom>
          <a:noFill/>
          <a:ln w="9525">
            <a:noFill/>
            <a:miter lim="800000"/>
            <a:headEnd/>
            <a:tailEnd/>
          </a:ln>
        </p:spPr>
      </p:pic>
      <p:pic>
        <p:nvPicPr>
          <p:cNvPr id="49172" name="Picture 1205" descr="Groundnut-drawing_ICRISAT"/>
          <p:cNvPicPr>
            <a:picLocks noChangeAspect="1" noChangeArrowheads="1"/>
          </p:cNvPicPr>
          <p:nvPr/>
        </p:nvPicPr>
        <p:blipFill>
          <a:blip r:embed="rId6" cstate="print"/>
          <a:srcRect/>
          <a:stretch>
            <a:fillRect/>
          </a:stretch>
        </p:blipFill>
        <p:spPr bwMode="auto">
          <a:xfrm>
            <a:off x="5214938" y="4286250"/>
            <a:ext cx="565150" cy="584200"/>
          </a:xfrm>
          <a:prstGeom prst="rect">
            <a:avLst/>
          </a:prstGeom>
          <a:noFill/>
          <a:ln w="9525">
            <a:noFill/>
            <a:miter lim="800000"/>
            <a:headEnd/>
            <a:tailEnd/>
          </a:ln>
        </p:spPr>
      </p:pic>
      <p:sp>
        <p:nvSpPr>
          <p:cNvPr id="49173" name="AutoShape 2264"/>
          <p:cNvSpPr>
            <a:spLocks noChangeArrowheads="1"/>
          </p:cNvSpPr>
          <p:nvPr/>
        </p:nvSpPr>
        <p:spPr bwMode="auto">
          <a:xfrm>
            <a:off x="4214813" y="3286125"/>
            <a:ext cx="908050" cy="201613"/>
          </a:xfrm>
          <a:prstGeom prst="notchedRightArrow">
            <a:avLst>
              <a:gd name="adj1" fmla="val 50000"/>
              <a:gd name="adj2" fmla="val 97606"/>
            </a:avLst>
          </a:prstGeom>
          <a:solidFill>
            <a:srgbClr val="FFFFFF"/>
          </a:solidFill>
          <a:ln w="9525">
            <a:solidFill>
              <a:srgbClr val="000000"/>
            </a:solidFill>
            <a:miter lim="800000"/>
            <a:headEnd/>
            <a:tailEnd/>
          </a:ln>
        </p:spPr>
        <p:txBody>
          <a:bodyPr/>
          <a:lstStyle/>
          <a:p>
            <a:endParaRPr lang="en-US"/>
          </a:p>
        </p:txBody>
      </p:sp>
      <p:sp>
        <p:nvSpPr>
          <p:cNvPr id="49174" name="AutoShape 2265"/>
          <p:cNvSpPr>
            <a:spLocks noChangeArrowheads="1"/>
          </p:cNvSpPr>
          <p:nvPr/>
        </p:nvSpPr>
        <p:spPr bwMode="auto">
          <a:xfrm rot="5400000">
            <a:off x="4287044" y="3858419"/>
            <a:ext cx="809625" cy="3760787"/>
          </a:xfrm>
          <a:prstGeom prst="curvedLeftArrow">
            <a:avLst>
              <a:gd name="adj1" fmla="val 80171"/>
              <a:gd name="adj2" fmla="val 160342"/>
              <a:gd name="adj3" fmla="val 18051"/>
            </a:avLst>
          </a:prstGeom>
          <a:solidFill>
            <a:srgbClr val="FFFFFF"/>
          </a:solidFill>
          <a:ln w="9525">
            <a:solidFill>
              <a:srgbClr val="000000"/>
            </a:solidFill>
            <a:miter lim="800000"/>
            <a:headEnd/>
            <a:tailEnd/>
          </a:ln>
        </p:spPr>
        <p:txBody>
          <a:bodyPr/>
          <a:lstStyle/>
          <a:p>
            <a:endParaRPr lang="en-US"/>
          </a:p>
        </p:txBody>
      </p:sp>
      <p:sp>
        <p:nvSpPr>
          <p:cNvPr id="49175" name="Text Box 2267"/>
          <p:cNvSpPr txBox="1">
            <a:spLocks noChangeArrowheads="1"/>
          </p:cNvSpPr>
          <p:nvPr/>
        </p:nvSpPr>
        <p:spPr bwMode="auto">
          <a:xfrm>
            <a:off x="4500563" y="5357813"/>
            <a:ext cx="796925" cy="369887"/>
          </a:xfrm>
          <a:prstGeom prst="rect">
            <a:avLst/>
          </a:prstGeom>
          <a:solidFill>
            <a:srgbClr val="FFFFFF"/>
          </a:solidFill>
          <a:ln w="9525">
            <a:solidFill>
              <a:srgbClr val="FFFFFF"/>
            </a:solidFill>
            <a:miter lim="800000"/>
            <a:headEnd/>
            <a:tailEnd/>
          </a:ln>
        </p:spPr>
        <p:txBody>
          <a:bodyPr>
            <a:spAutoFit/>
          </a:bodyPr>
          <a:lstStyle/>
          <a:p>
            <a:pPr>
              <a:spcAft>
                <a:spcPts val="1000"/>
              </a:spcAft>
            </a:pPr>
            <a:r>
              <a:rPr lang="en-US">
                <a:latin typeface="Calibri" pitchFamily="34" charset="0"/>
              </a:rPr>
              <a:t>Year 3</a:t>
            </a:r>
            <a:endParaRPr lang="en-US"/>
          </a:p>
        </p:txBody>
      </p:sp>
      <p:sp>
        <p:nvSpPr>
          <p:cNvPr id="49176" name="Text Box 2267"/>
          <p:cNvSpPr txBox="1">
            <a:spLocks noChangeArrowheads="1"/>
          </p:cNvSpPr>
          <p:nvPr/>
        </p:nvSpPr>
        <p:spPr bwMode="auto">
          <a:xfrm>
            <a:off x="7715250" y="1643063"/>
            <a:ext cx="796925" cy="369887"/>
          </a:xfrm>
          <a:prstGeom prst="rect">
            <a:avLst/>
          </a:prstGeom>
          <a:solidFill>
            <a:srgbClr val="FFFFFF"/>
          </a:solidFill>
          <a:ln w="9525">
            <a:solidFill>
              <a:srgbClr val="FFFFFF"/>
            </a:solidFill>
            <a:miter lim="800000"/>
            <a:headEnd/>
            <a:tailEnd/>
          </a:ln>
        </p:spPr>
        <p:txBody>
          <a:bodyPr>
            <a:spAutoFit/>
          </a:bodyPr>
          <a:lstStyle/>
          <a:p>
            <a:pPr>
              <a:spcAft>
                <a:spcPts val="1000"/>
              </a:spcAft>
            </a:pPr>
            <a:r>
              <a:rPr lang="en-US">
                <a:latin typeface="Calibri" pitchFamily="34" charset="0"/>
              </a:rPr>
              <a:t>Year 2</a:t>
            </a:r>
            <a:endParaRPr lang="en-US"/>
          </a:p>
        </p:txBody>
      </p:sp>
      <p:sp>
        <p:nvSpPr>
          <p:cNvPr id="49177" name="TextBox 1213"/>
          <p:cNvSpPr txBox="1">
            <a:spLocks noChangeArrowheads="1"/>
          </p:cNvSpPr>
          <p:nvPr/>
        </p:nvSpPr>
        <p:spPr bwMode="auto">
          <a:xfrm>
            <a:off x="785813" y="1071563"/>
            <a:ext cx="8358187" cy="461962"/>
          </a:xfrm>
          <a:prstGeom prst="rect">
            <a:avLst/>
          </a:prstGeom>
          <a:noFill/>
          <a:ln w="9525">
            <a:noFill/>
            <a:miter lim="800000"/>
            <a:headEnd/>
            <a:tailEnd/>
          </a:ln>
        </p:spPr>
        <p:txBody>
          <a:bodyPr>
            <a:spAutoFit/>
          </a:bodyPr>
          <a:lstStyle/>
          <a:p>
            <a:r>
              <a:rPr lang="en-US" sz="2400"/>
              <a:t>Resource endowed 2 ha farm: rotational-based farm design</a:t>
            </a:r>
          </a:p>
        </p:txBody>
      </p:sp>
      <p:sp>
        <p:nvSpPr>
          <p:cNvPr id="49178" name="Text Box 8178"/>
          <p:cNvSpPr txBox="1">
            <a:spLocks noChangeArrowheads="1"/>
          </p:cNvSpPr>
          <p:nvPr/>
        </p:nvSpPr>
        <p:spPr bwMode="auto">
          <a:xfrm>
            <a:off x="3786188" y="6286500"/>
            <a:ext cx="2286000" cy="369888"/>
          </a:xfrm>
          <a:prstGeom prst="rect">
            <a:avLst/>
          </a:prstGeom>
          <a:solidFill>
            <a:srgbClr val="FFFFFF"/>
          </a:solidFill>
          <a:ln w="9525">
            <a:solidFill>
              <a:srgbClr val="FFFFFF"/>
            </a:solidFill>
            <a:miter lim="800000"/>
            <a:headEnd/>
            <a:tailEnd/>
          </a:ln>
        </p:spPr>
        <p:txBody>
          <a:bodyPr>
            <a:spAutoFit/>
          </a:bodyPr>
          <a:lstStyle/>
          <a:p>
            <a:pPr>
              <a:spcAft>
                <a:spcPts val="1000"/>
              </a:spcAft>
            </a:pPr>
            <a:r>
              <a:rPr lang="en-US">
                <a:latin typeface="Calibri" pitchFamily="34" charset="0"/>
              </a:rPr>
              <a:t>Reduced NP fertilizer</a:t>
            </a:r>
            <a:endParaRPr lang="en-US"/>
          </a:p>
        </p:txBody>
      </p:sp>
      <p:sp>
        <p:nvSpPr>
          <p:cNvPr id="49179" name="Text Box 8179"/>
          <p:cNvSpPr txBox="1">
            <a:spLocks noChangeArrowheads="1"/>
          </p:cNvSpPr>
          <p:nvPr/>
        </p:nvSpPr>
        <p:spPr bwMode="auto">
          <a:xfrm>
            <a:off x="1000125" y="5214938"/>
            <a:ext cx="571500" cy="400050"/>
          </a:xfrm>
          <a:prstGeom prst="rect">
            <a:avLst/>
          </a:prstGeom>
          <a:solidFill>
            <a:srgbClr val="FFFFFF"/>
          </a:solidFill>
          <a:ln w="9525">
            <a:solidFill>
              <a:srgbClr val="FFFFFF"/>
            </a:solidFill>
            <a:miter lim="800000"/>
            <a:headEnd/>
            <a:tailEnd/>
          </a:ln>
        </p:spPr>
        <p:txBody>
          <a:bodyPr>
            <a:spAutoFit/>
          </a:bodyPr>
          <a:lstStyle/>
          <a:p>
            <a:pPr>
              <a:spcAft>
                <a:spcPts val="1000"/>
              </a:spcAft>
            </a:pPr>
            <a:r>
              <a:rPr lang="en-US" sz="2000">
                <a:latin typeface="Calibri" pitchFamily="34" charset="0"/>
              </a:rPr>
              <a:t>NP</a:t>
            </a:r>
            <a:endParaRPr lang="en-US" sz="2000"/>
          </a:p>
        </p:txBody>
      </p:sp>
      <p:sp>
        <p:nvSpPr>
          <p:cNvPr id="95236" name="AutoShape 8177"/>
          <p:cNvSpPr>
            <a:spLocks noChangeArrowheads="1"/>
          </p:cNvSpPr>
          <p:nvPr/>
        </p:nvSpPr>
        <p:spPr bwMode="auto">
          <a:xfrm>
            <a:off x="1500188" y="5000625"/>
            <a:ext cx="271462" cy="590550"/>
          </a:xfrm>
          <a:prstGeom prst="upArrow">
            <a:avLst>
              <a:gd name="adj1" fmla="val 50000"/>
              <a:gd name="adj2" fmla="val 54386"/>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9181" name="Text Box 8179"/>
          <p:cNvSpPr txBox="1">
            <a:spLocks noChangeArrowheads="1"/>
          </p:cNvSpPr>
          <p:nvPr/>
        </p:nvSpPr>
        <p:spPr bwMode="auto">
          <a:xfrm>
            <a:off x="5143500" y="1571625"/>
            <a:ext cx="571500" cy="400050"/>
          </a:xfrm>
          <a:prstGeom prst="rect">
            <a:avLst/>
          </a:prstGeom>
          <a:solidFill>
            <a:srgbClr val="FFFFFF"/>
          </a:solidFill>
          <a:ln w="9525">
            <a:solidFill>
              <a:srgbClr val="FFFFFF"/>
            </a:solidFill>
            <a:miter lim="800000"/>
            <a:headEnd/>
            <a:tailEnd/>
          </a:ln>
        </p:spPr>
        <p:txBody>
          <a:bodyPr>
            <a:spAutoFit/>
          </a:bodyPr>
          <a:lstStyle/>
          <a:p>
            <a:pPr>
              <a:spcAft>
                <a:spcPts val="1000"/>
              </a:spcAft>
            </a:pPr>
            <a:r>
              <a:rPr lang="en-US" sz="2000">
                <a:latin typeface="Calibri" pitchFamily="34" charset="0"/>
              </a:rPr>
              <a:t>NP</a:t>
            </a:r>
            <a:endParaRPr lang="en-US" sz="2000"/>
          </a:p>
        </p:txBody>
      </p:sp>
      <p:sp>
        <p:nvSpPr>
          <p:cNvPr id="1216" name="Down Arrow 1215"/>
          <p:cNvSpPr/>
          <p:nvPr/>
        </p:nvSpPr>
        <p:spPr>
          <a:xfrm>
            <a:off x="5786438" y="1643063"/>
            <a:ext cx="214312" cy="500062"/>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Tree>
  </p:cSld>
  <p:clrMapOvr>
    <a:masterClrMapping/>
  </p:clrMapOvr>
  <p:timing>
    <p:tnLst>
      <p:par>
        <p:cTn id="1" dur="indefinite" restart="never" nodeType="tmRoot"/>
      </p:par>
    </p:tnLst>
  </p:timing>
</p:sld>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Africa RISING presentation_template">
  <a:themeElements>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mbria"/>
        <a:ea typeface=""/>
        <a:cs typeface=""/>
        <a:font script="Jpan" typeface="ＭＳ 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明朝"/>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Adjacency">
      <a:fillStyleLst>
        <a:solidFill>
          <a:schemeClr val="phClr"/>
        </a:solidFill>
        <a:solidFill>
          <a:schemeClr val="phClr">
            <a:tint val="55000"/>
          </a:schemeClr>
        </a:solidFill>
        <a:solidFill>
          <a:schemeClr val="phClr"/>
        </a:solidFill>
      </a:fillStyleLst>
      <a:lnStyleLst>
        <a:ln w="12700"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outerShdw blurRad="50800" dist="25400" algn="bl" rotWithShape="0">
              <a:srgbClr val="000000">
                <a:alpha val="60000"/>
              </a:srgbClr>
            </a:outerShdw>
          </a:effectLst>
        </a:effectStyle>
        <a:effectStyle>
          <a:effectLst/>
          <a:scene3d>
            <a:camera prst="orthographicFront">
              <a:rot lat="0" lon="0" rev="0"/>
            </a:camera>
            <a:lightRig rig="brightRoom" dir="tl">
              <a:rot lat="0" lon="0" rev="1800000"/>
            </a:lightRig>
          </a:scene3d>
          <a:sp3d contourW="10160" prstMaterial="dkEdge">
            <a:bevelT w="38100" h="50800" prst="angle"/>
            <a:contourClr>
              <a:schemeClr val="phClr">
                <a:shade val="40000"/>
                <a:satMod val="150000"/>
              </a:schemeClr>
            </a:contourClr>
          </a:sp3d>
        </a:effectStyle>
      </a:effectStyleLst>
      <a:bgFillStyleLst>
        <a:solidFill>
          <a:schemeClr val="phClr"/>
        </a:solidFill>
        <a:gradFill rotWithShape="1">
          <a:gsLst>
            <a:gs pos="0">
              <a:schemeClr val="phClr">
                <a:tint val="90000"/>
              </a:schemeClr>
            </a:gs>
            <a:gs pos="75000">
              <a:schemeClr val="phClr">
                <a:shade val="100000"/>
                <a:satMod val="115000"/>
              </a:schemeClr>
            </a:gs>
            <a:gs pos="100000">
              <a:schemeClr val="phClr">
                <a:shade val="70000"/>
                <a:satMod val="130000"/>
              </a:schemeClr>
            </a:gs>
          </a:gsLst>
          <a:path path="circle">
            <a:fillToRect l="20000" t="50000" r="100000" b="50000"/>
          </a:path>
        </a:gradFill>
        <a:blipFill rotWithShape="1">
          <a:blip xmlns:r="http://schemas.openxmlformats.org/officeDocument/2006/relationships" r:embed="rId1">
            <a:duotone>
              <a:schemeClr val="phClr">
                <a:tint val="97000"/>
              </a:schemeClr>
              <a:schemeClr val="phClr">
                <a:shade val="96000"/>
              </a:schemeClr>
            </a:duotone>
          </a:blip>
          <a:tile tx="0" ty="0" sx="32000" sy="32000" flip="none" algn="tl"/>
        </a:blipFill>
      </a:bgFillStyleLst>
    </a:fmtScheme>
  </a:themeElements>
  <a:objectDefaults/>
  <a:extraClrSchemeLst/>
  <a:extLst>
    <a:ext uri="{05A4C25C-085E-4340-85A3-A5531E510DB2}">
      <thm15:themeFamily xmlns:thm15="http://schemas.microsoft.com/office/thememl/2012/main" xmlns="" name="Presentation3" id="{ED7DE2DF-E474-4BAC-9361-5826CB4712A3}" vid="{C8A89AE2-0F92-40D4-A237-911D7B474A71}"/>
    </a:ext>
  </a:extLst>
</a:theme>
</file>

<file path=ppt/theme/theme2.xml><?xml version="1.0" encoding="utf-8"?>
<a:theme xmlns:a="http://schemas.openxmlformats.org/drawingml/2006/main" name="1_Custom Design">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xmlns="" name="Presentation3" id="{ED7DE2DF-E474-4BAC-9361-5826CB4712A3}" vid="{1374483B-9A9E-4D79-9057-3943A17399E5}"/>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289151CC3285AB44A726E4FF20DF659B" ma:contentTypeVersion="2" ma:contentTypeDescription="Create a new document." ma:contentTypeScope="" ma:versionID="fca73bb26319a383f0ca6a4bffdc501e">
  <xsd:schema xmlns:xsd="http://www.w3.org/2001/XMLSchema" xmlns:xs="http://www.w3.org/2001/XMLSchema" xmlns:p="http://schemas.microsoft.com/office/2006/metadata/properties" xmlns:ns2="9f5e9607-a28b-487e-b093-da60e75ee109" targetNamespace="http://schemas.microsoft.com/office/2006/metadata/properties" ma:root="true" ma:fieldsID="eff026812a92945e04c02a7a0b9b476f" ns2:_="">
    <xsd:import namespace="9f5e9607-a28b-487e-b093-da60e75ee109"/>
    <xsd:element name="properties">
      <xsd:complexType>
        <xsd:sequence>
          <xsd:element name="documentManagement">
            <xsd:complexType>
              <xsd:all>
                <xsd:element ref="ns2:SharedWithUsers" minOccurs="0"/>
                <xsd:element ref="ns2:SharedWithDetail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9f5e9607-a28b-487e-b093-da60e75ee109" elementFormDefault="qualified">
    <xsd:import namespace="http://schemas.microsoft.com/office/2006/documentManagement/types"/>
    <xsd:import namespace="http://schemas.microsoft.com/office/infopath/2007/PartnerControls"/>
    <xsd:element name="SharedWithUsers" ma:index="8" nillable="true" ma:displayName="Shared With" ma:description=""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9" nillable="true" ma:displayName="Shared With Details" ma:description=""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8F0FE609-6AC4-4983-BBB6-959006EDF3EF}">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9f5e9607-a28b-487e-b093-da60e75ee109"/>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13E26CE0-AB66-4F91-BD00-58CA3546E3E5}">
  <ds:schemaRefs>
    <ds:schemaRef ds:uri="http://schemas.microsoft.com/office/2006/metadata/properties"/>
    <ds:schemaRef ds:uri="http://schemas.openxmlformats.org/package/2006/metadata/core-properties"/>
    <ds:schemaRef ds:uri="http://purl.org/dc/dcmitype/"/>
    <ds:schemaRef ds:uri="9f5e9607-a28b-487e-b093-da60e75ee109"/>
    <ds:schemaRef ds:uri="http://schemas.microsoft.com/office/infopath/2007/PartnerControls"/>
    <ds:schemaRef ds:uri="http://schemas.microsoft.com/office/2006/documentManagement/types"/>
    <ds:schemaRef ds:uri="http://purl.org/dc/elements/1.1/"/>
    <ds:schemaRef ds:uri="http://www.w3.org/XML/1998/namespace"/>
    <ds:schemaRef ds:uri="http://purl.org/dc/terms/"/>
  </ds:schemaRefs>
</ds:datastoreItem>
</file>

<file path=customXml/itemProps3.xml><?xml version="1.0" encoding="utf-8"?>
<ds:datastoreItem xmlns:ds="http://schemas.openxmlformats.org/officeDocument/2006/customXml" ds:itemID="{15851436-67EF-41C7-86D1-3904960B8302}">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AfricaRISING_presentation_template_Global</Template>
  <TotalTime>186</TotalTime>
  <Words>460</Words>
  <Application>Microsoft Office PowerPoint</Application>
  <PresentationFormat>On-screen Show (4:3)</PresentationFormat>
  <Paragraphs>72</Paragraphs>
  <Slides>14</Slides>
  <Notes>2</Notes>
  <HiddenSlides>0</HiddenSlides>
  <MMClips>0</MMClips>
  <ScaleCrop>false</ScaleCrop>
  <HeadingPairs>
    <vt:vector size="6" baseType="variant">
      <vt:variant>
        <vt:lpstr>Theme</vt:lpstr>
      </vt:variant>
      <vt:variant>
        <vt:i4>2</vt:i4>
      </vt:variant>
      <vt:variant>
        <vt:lpstr>Embedded OLE Servers</vt:lpstr>
      </vt:variant>
      <vt:variant>
        <vt:i4>1</vt:i4>
      </vt:variant>
      <vt:variant>
        <vt:lpstr>Slide Titles</vt:lpstr>
      </vt:variant>
      <vt:variant>
        <vt:i4>14</vt:i4>
      </vt:variant>
    </vt:vector>
  </HeadingPairs>
  <TitlesOfParts>
    <vt:vector size="17" baseType="lpstr">
      <vt:lpstr>Africa RISING presentation_template</vt:lpstr>
      <vt:lpstr>1_Custom Design</vt:lpstr>
      <vt:lpstr>Document</vt:lpstr>
      <vt:lpstr>Slide 1</vt:lpstr>
      <vt:lpstr>Slide 2</vt:lpstr>
      <vt:lpstr>Slide 3</vt:lpstr>
      <vt:lpstr>No one size fits all</vt:lpstr>
      <vt:lpstr>Slide 5</vt:lpstr>
      <vt:lpstr>Slide 6</vt:lpstr>
      <vt:lpstr>Sustainable Intensification: Which technologies will likely stand the test of socio-economic  realities? </vt:lpstr>
      <vt:lpstr>Slide 8</vt:lpstr>
      <vt:lpstr>Slide 9</vt:lpstr>
      <vt:lpstr>Resource constrained 0.6 ha farm: intercropping-based farm design  </vt:lpstr>
      <vt:lpstr>Resource constrained 0.6 ha farm: intercropping-based farm design  </vt:lpstr>
      <vt:lpstr>Resource constrained 0.6 ha farm: intercropping-based farm design  </vt:lpstr>
      <vt:lpstr>Slide 13</vt:lpstr>
      <vt:lpstr>Conclusions</vt:lpstr>
    </vt:vector>
  </TitlesOfParts>
  <Company>Hewlett-Packard</Company>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HP</dc:creator>
  <cp:lastModifiedBy>Dr Chikowo</cp:lastModifiedBy>
  <cp:revision>39</cp:revision>
  <cp:lastPrinted>2011-10-06T11:45:23Z</cp:lastPrinted>
  <dcterms:created xsi:type="dcterms:W3CDTF">2016-06-28T11:41:37Z</dcterms:created>
  <dcterms:modified xsi:type="dcterms:W3CDTF">2016-07-01T05:41:18Z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0x010100289151CC3285AB44A726E4FF20DF659B</vt:lpwstr>
  </property>
</Properties>
</file>